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262" r:id="rId2"/>
    <p:sldId id="261" r:id="rId3"/>
    <p:sldId id="277" r:id="rId4"/>
    <p:sldId id="318" r:id="rId5"/>
    <p:sldId id="284" r:id="rId6"/>
    <p:sldId id="282" r:id="rId7"/>
    <p:sldId id="291" r:id="rId8"/>
    <p:sldId id="292" r:id="rId9"/>
    <p:sldId id="293" r:id="rId10"/>
    <p:sldId id="294" r:id="rId11"/>
    <p:sldId id="312" r:id="rId12"/>
    <p:sldId id="264" r:id="rId13"/>
    <p:sldId id="281" r:id="rId14"/>
    <p:sldId id="268" r:id="rId15"/>
    <p:sldId id="279" r:id="rId16"/>
    <p:sldId id="280" r:id="rId17"/>
    <p:sldId id="278" r:id="rId18"/>
    <p:sldId id="314" r:id="rId19"/>
    <p:sldId id="315" r:id="rId20"/>
    <p:sldId id="285" r:id="rId21"/>
    <p:sldId id="310" r:id="rId22"/>
    <p:sldId id="287" r:id="rId23"/>
    <p:sldId id="288" r:id="rId24"/>
    <p:sldId id="286" r:id="rId25"/>
    <p:sldId id="270" r:id="rId26"/>
    <p:sldId id="311" r:id="rId27"/>
    <p:sldId id="306" r:id="rId28"/>
    <p:sldId id="299" r:id="rId29"/>
    <p:sldId id="265" r:id="rId30"/>
    <p:sldId id="290" r:id="rId31"/>
    <p:sldId id="295" r:id="rId32"/>
    <p:sldId id="296" r:id="rId33"/>
    <p:sldId id="297" r:id="rId34"/>
    <p:sldId id="289" r:id="rId35"/>
    <p:sldId id="298" r:id="rId36"/>
    <p:sldId id="307" r:id="rId37"/>
    <p:sldId id="300" r:id="rId38"/>
    <p:sldId id="301" r:id="rId39"/>
    <p:sldId id="305" r:id="rId40"/>
    <p:sldId id="313" r:id="rId41"/>
    <p:sldId id="303" r:id="rId42"/>
    <p:sldId id="302" r:id="rId43"/>
    <p:sldId id="304" r:id="rId44"/>
    <p:sldId id="316" r:id="rId45"/>
    <p:sldId id="317" r:id="rId46"/>
    <p:sldId id="308" r:id="rId47"/>
    <p:sldId id="309"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EBB1"/>
    <a:srgbClr val="0000FF"/>
    <a:srgbClr val="007F00"/>
    <a:srgbClr val="CDFFFF"/>
    <a:srgbClr val="FF7F00"/>
    <a:srgbClr val="FF9900"/>
    <a:srgbClr val="00FF00"/>
    <a:srgbClr val="00FFFF"/>
    <a:srgbClr val="FF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2930" autoAdjust="0"/>
  </p:normalViewPr>
  <p:slideViewPr>
    <p:cSldViewPr snapToGrid="0">
      <p:cViewPr varScale="1">
        <p:scale>
          <a:sx n="92" d="100"/>
          <a:sy n="92" d="100"/>
        </p:scale>
        <p:origin x="750"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jpe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B09035-178D-4502-A246-0FC926573939}" type="datetimeFigureOut">
              <a:rPr lang="en-US" smtClean="0"/>
              <a:t>4/23/2025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806329-353A-47A7-B196-758ADD05ACC4}" type="slidenum">
              <a:rPr lang="en-US" smtClean="0"/>
              <a:t>‹#›</a:t>
            </a:fld>
            <a:endParaRPr lang="en-US"/>
          </a:p>
        </p:txBody>
      </p:sp>
    </p:spTree>
    <p:extLst>
      <p:ext uri="{BB962C8B-B14F-4D97-AF65-F5344CB8AC3E}">
        <p14:creationId xmlns:p14="http://schemas.microsoft.com/office/powerpoint/2010/main" val="1168169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don’t know how any of this works. I’m going to be making it up as I go. I’ve got olive oil eyes</a:t>
            </a:r>
          </a:p>
        </p:txBody>
      </p:sp>
      <p:sp>
        <p:nvSpPr>
          <p:cNvPr id="4" name="Slide Number Placeholder 3"/>
          <p:cNvSpPr>
            <a:spLocks noGrp="1"/>
          </p:cNvSpPr>
          <p:nvPr>
            <p:ph type="sldNum" sz="quarter" idx="5"/>
          </p:nvPr>
        </p:nvSpPr>
        <p:spPr/>
        <p:txBody>
          <a:bodyPr/>
          <a:lstStyle/>
          <a:p>
            <a:fld id="{7C806329-353A-47A7-B196-758ADD05ACC4}" type="slidenum">
              <a:rPr lang="en-US" smtClean="0"/>
              <a:t>16</a:t>
            </a:fld>
            <a:endParaRPr lang="en-US"/>
          </a:p>
        </p:txBody>
      </p:sp>
    </p:spTree>
    <p:extLst>
      <p:ext uri="{BB962C8B-B14F-4D97-AF65-F5344CB8AC3E}">
        <p14:creationId xmlns:p14="http://schemas.microsoft.com/office/powerpoint/2010/main" val="1848519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53697-8B2D-A349-10DC-DD50FA120D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7326D7-E7FB-7B9D-32BA-A3D15804DA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836FAFF-E5EF-F662-BE35-D15B09BD9619}"/>
              </a:ext>
            </a:extLst>
          </p:cNvPr>
          <p:cNvSpPr>
            <a:spLocks noGrp="1"/>
          </p:cNvSpPr>
          <p:nvPr>
            <p:ph type="dt" sz="half" idx="10"/>
          </p:nvPr>
        </p:nvSpPr>
        <p:spPr/>
        <p:txBody>
          <a:bodyPr/>
          <a:lstStyle/>
          <a:p>
            <a:fld id="{45606DE8-8252-42F5-AC94-5904A67DC85B}" type="datetimeFigureOut">
              <a:rPr lang="en-US" smtClean="0"/>
              <a:t>4/23/2025</a:t>
            </a:fld>
            <a:endParaRPr lang="en-US"/>
          </a:p>
        </p:txBody>
      </p:sp>
      <p:sp>
        <p:nvSpPr>
          <p:cNvPr id="5" name="Footer Placeholder 4">
            <a:extLst>
              <a:ext uri="{FF2B5EF4-FFF2-40B4-BE49-F238E27FC236}">
                <a16:creationId xmlns:a16="http://schemas.microsoft.com/office/drawing/2014/main" id="{E4F2389E-F5ED-CA02-63A2-A356732A71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E99209-0AC2-B2DE-1A4C-05656C8A72F5}"/>
              </a:ext>
            </a:extLst>
          </p:cNvPr>
          <p:cNvSpPr>
            <a:spLocks noGrp="1"/>
          </p:cNvSpPr>
          <p:nvPr>
            <p:ph type="sldNum" sz="quarter" idx="12"/>
          </p:nvPr>
        </p:nvSpPr>
        <p:spPr/>
        <p:txBody>
          <a:bodyPr/>
          <a:lstStyle/>
          <a:p>
            <a:fld id="{0A54E42B-EA0B-4D31-863A-AFF4931EB165}" type="slidenum">
              <a:rPr lang="en-US" smtClean="0"/>
              <a:t>‹#›</a:t>
            </a:fld>
            <a:endParaRPr lang="en-US"/>
          </a:p>
        </p:txBody>
      </p:sp>
    </p:spTree>
    <p:extLst>
      <p:ext uri="{BB962C8B-B14F-4D97-AF65-F5344CB8AC3E}">
        <p14:creationId xmlns:p14="http://schemas.microsoft.com/office/powerpoint/2010/main" val="28910181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5EAC4-59E2-9038-AADA-A58F48E13DF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DDC193-01EE-B98E-DFDA-26316AF484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FEC892-D10E-910D-4227-024BD577BB37}"/>
              </a:ext>
            </a:extLst>
          </p:cNvPr>
          <p:cNvSpPr>
            <a:spLocks noGrp="1"/>
          </p:cNvSpPr>
          <p:nvPr>
            <p:ph type="dt" sz="half" idx="10"/>
          </p:nvPr>
        </p:nvSpPr>
        <p:spPr/>
        <p:txBody>
          <a:bodyPr/>
          <a:lstStyle/>
          <a:p>
            <a:fld id="{45606DE8-8252-42F5-AC94-5904A67DC85B}" type="datetimeFigureOut">
              <a:rPr lang="en-US" smtClean="0"/>
              <a:t>4/23/2025</a:t>
            </a:fld>
            <a:endParaRPr lang="en-US"/>
          </a:p>
        </p:txBody>
      </p:sp>
      <p:sp>
        <p:nvSpPr>
          <p:cNvPr id="5" name="Footer Placeholder 4">
            <a:extLst>
              <a:ext uri="{FF2B5EF4-FFF2-40B4-BE49-F238E27FC236}">
                <a16:creationId xmlns:a16="http://schemas.microsoft.com/office/drawing/2014/main" id="{B06C066F-B300-4038-7AAA-14396C037D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52467F-1DD3-7B73-FC09-47AEA0F01282}"/>
              </a:ext>
            </a:extLst>
          </p:cNvPr>
          <p:cNvSpPr>
            <a:spLocks noGrp="1"/>
          </p:cNvSpPr>
          <p:nvPr>
            <p:ph type="sldNum" sz="quarter" idx="12"/>
          </p:nvPr>
        </p:nvSpPr>
        <p:spPr/>
        <p:txBody>
          <a:bodyPr/>
          <a:lstStyle/>
          <a:p>
            <a:fld id="{0A54E42B-EA0B-4D31-863A-AFF4931EB165}" type="slidenum">
              <a:rPr lang="en-US" smtClean="0"/>
              <a:t>‹#›</a:t>
            </a:fld>
            <a:endParaRPr lang="en-US"/>
          </a:p>
        </p:txBody>
      </p:sp>
    </p:spTree>
    <p:extLst>
      <p:ext uri="{BB962C8B-B14F-4D97-AF65-F5344CB8AC3E}">
        <p14:creationId xmlns:p14="http://schemas.microsoft.com/office/powerpoint/2010/main" val="82334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94E6D5-56C1-7965-099D-64548E9EC3D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853D2D8-9B58-7B4D-A830-EFDB80E2D4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BC02DD-5158-0A6B-A573-4EB9BF7DD4F3}"/>
              </a:ext>
            </a:extLst>
          </p:cNvPr>
          <p:cNvSpPr>
            <a:spLocks noGrp="1"/>
          </p:cNvSpPr>
          <p:nvPr>
            <p:ph type="dt" sz="half" idx="10"/>
          </p:nvPr>
        </p:nvSpPr>
        <p:spPr/>
        <p:txBody>
          <a:bodyPr/>
          <a:lstStyle/>
          <a:p>
            <a:fld id="{45606DE8-8252-42F5-AC94-5904A67DC85B}" type="datetimeFigureOut">
              <a:rPr lang="en-US" smtClean="0"/>
              <a:t>4/23/2025</a:t>
            </a:fld>
            <a:endParaRPr lang="en-US"/>
          </a:p>
        </p:txBody>
      </p:sp>
      <p:sp>
        <p:nvSpPr>
          <p:cNvPr id="5" name="Footer Placeholder 4">
            <a:extLst>
              <a:ext uri="{FF2B5EF4-FFF2-40B4-BE49-F238E27FC236}">
                <a16:creationId xmlns:a16="http://schemas.microsoft.com/office/drawing/2014/main" id="{A0196F2F-25DF-57A9-CC8A-DB2A447069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A0F9C2-DC1C-E88C-928B-BFD92C4486DC}"/>
              </a:ext>
            </a:extLst>
          </p:cNvPr>
          <p:cNvSpPr>
            <a:spLocks noGrp="1"/>
          </p:cNvSpPr>
          <p:nvPr>
            <p:ph type="sldNum" sz="quarter" idx="12"/>
          </p:nvPr>
        </p:nvSpPr>
        <p:spPr/>
        <p:txBody>
          <a:bodyPr/>
          <a:lstStyle/>
          <a:p>
            <a:fld id="{0A54E42B-EA0B-4D31-863A-AFF4931EB165}" type="slidenum">
              <a:rPr lang="en-US" smtClean="0"/>
              <a:t>‹#›</a:t>
            </a:fld>
            <a:endParaRPr lang="en-US"/>
          </a:p>
        </p:txBody>
      </p:sp>
    </p:spTree>
    <p:extLst>
      <p:ext uri="{BB962C8B-B14F-4D97-AF65-F5344CB8AC3E}">
        <p14:creationId xmlns:p14="http://schemas.microsoft.com/office/powerpoint/2010/main" val="2493693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AB6E4-6B76-8C69-7023-4DAABECD93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C496013-8861-19CE-B9C1-2C58A4A3A6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B8A929-1EE5-94F4-1DB4-8B44168CCF3A}"/>
              </a:ext>
            </a:extLst>
          </p:cNvPr>
          <p:cNvSpPr>
            <a:spLocks noGrp="1"/>
          </p:cNvSpPr>
          <p:nvPr>
            <p:ph type="dt" sz="half" idx="10"/>
          </p:nvPr>
        </p:nvSpPr>
        <p:spPr/>
        <p:txBody>
          <a:bodyPr/>
          <a:lstStyle/>
          <a:p>
            <a:fld id="{45606DE8-8252-42F5-AC94-5904A67DC85B}" type="datetimeFigureOut">
              <a:rPr lang="en-US" smtClean="0"/>
              <a:t>4/23/2025</a:t>
            </a:fld>
            <a:endParaRPr lang="en-US"/>
          </a:p>
        </p:txBody>
      </p:sp>
      <p:sp>
        <p:nvSpPr>
          <p:cNvPr id="5" name="Footer Placeholder 4">
            <a:extLst>
              <a:ext uri="{FF2B5EF4-FFF2-40B4-BE49-F238E27FC236}">
                <a16:creationId xmlns:a16="http://schemas.microsoft.com/office/drawing/2014/main" id="{04CDCB62-177C-3B2D-0EA4-7DA2FAD40A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DC771B-7E92-784B-CCFE-300B0E5452F2}"/>
              </a:ext>
            </a:extLst>
          </p:cNvPr>
          <p:cNvSpPr>
            <a:spLocks noGrp="1"/>
          </p:cNvSpPr>
          <p:nvPr>
            <p:ph type="sldNum" sz="quarter" idx="12"/>
          </p:nvPr>
        </p:nvSpPr>
        <p:spPr/>
        <p:txBody>
          <a:bodyPr/>
          <a:lstStyle/>
          <a:p>
            <a:fld id="{0A54E42B-EA0B-4D31-863A-AFF4931EB165}" type="slidenum">
              <a:rPr lang="en-US" smtClean="0"/>
              <a:t>‹#›</a:t>
            </a:fld>
            <a:endParaRPr lang="en-US"/>
          </a:p>
        </p:txBody>
      </p:sp>
    </p:spTree>
    <p:extLst>
      <p:ext uri="{BB962C8B-B14F-4D97-AF65-F5344CB8AC3E}">
        <p14:creationId xmlns:p14="http://schemas.microsoft.com/office/powerpoint/2010/main" val="3900467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33ACB-6CD7-0123-D243-712902C567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B75428-58B1-9CD2-7A70-75AE8D49D5C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27855F-E680-BC51-49F7-C002221B8FAD}"/>
              </a:ext>
            </a:extLst>
          </p:cNvPr>
          <p:cNvSpPr>
            <a:spLocks noGrp="1"/>
          </p:cNvSpPr>
          <p:nvPr>
            <p:ph type="dt" sz="half" idx="10"/>
          </p:nvPr>
        </p:nvSpPr>
        <p:spPr/>
        <p:txBody>
          <a:bodyPr/>
          <a:lstStyle/>
          <a:p>
            <a:fld id="{45606DE8-8252-42F5-AC94-5904A67DC85B}" type="datetimeFigureOut">
              <a:rPr lang="en-US" smtClean="0"/>
              <a:t>4/23/2025</a:t>
            </a:fld>
            <a:endParaRPr lang="en-US"/>
          </a:p>
        </p:txBody>
      </p:sp>
      <p:sp>
        <p:nvSpPr>
          <p:cNvPr id="5" name="Footer Placeholder 4">
            <a:extLst>
              <a:ext uri="{FF2B5EF4-FFF2-40B4-BE49-F238E27FC236}">
                <a16:creationId xmlns:a16="http://schemas.microsoft.com/office/drawing/2014/main" id="{794A2FB1-C36E-0EDD-E665-D58F2DD325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B12C64-3B71-22FD-D896-7BAAD513524B}"/>
              </a:ext>
            </a:extLst>
          </p:cNvPr>
          <p:cNvSpPr>
            <a:spLocks noGrp="1"/>
          </p:cNvSpPr>
          <p:nvPr>
            <p:ph type="sldNum" sz="quarter" idx="12"/>
          </p:nvPr>
        </p:nvSpPr>
        <p:spPr/>
        <p:txBody>
          <a:bodyPr/>
          <a:lstStyle/>
          <a:p>
            <a:fld id="{0A54E42B-EA0B-4D31-863A-AFF4931EB165}" type="slidenum">
              <a:rPr lang="en-US" smtClean="0"/>
              <a:t>‹#›</a:t>
            </a:fld>
            <a:endParaRPr lang="en-US"/>
          </a:p>
        </p:txBody>
      </p:sp>
    </p:spTree>
    <p:extLst>
      <p:ext uri="{BB962C8B-B14F-4D97-AF65-F5344CB8AC3E}">
        <p14:creationId xmlns:p14="http://schemas.microsoft.com/office/powerpoint/2010/main" val="2941836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A345B-B031-277F-0445-D15AD6E49D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420019-6924-91F7-F84B-D5F741730C0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5CF89D0-7B80-23F3-9C06-629F213D233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407AF2-7094-FF86-A57F-8D56D2B85F9B}"/>
              </a:ext>
            </a:extLst>
          </p:cNvPr>
          <p:cNvSpPr>
            <a:spLocks noGrp="1"/>
          </p:cNvSpPr>
          <p:nvPr>
            <p:ph type="dt" sz="half" idx="10"/>
          </p:nvPr>
        </p:nvSpPr>
        <p:spPr/>
        <p:txBody>
          <a:bodyPr/>
          <a:lstStyle/>
          <a:p>
            <a:fld id="{45606DE8-8252-42F5-AC94-5904A67DC85B}" type="datetimeFigureOut">
              <a:rPr lang="en-US" smtClean="0"/>
              <a:t>4/23/2025</a:t>
            </a:fld>
            <a:endParaRPr lang="en-US"/>
          </a:p>
        </p:txBody>
      </p:sp>
      <p:sp>
        <p:nvSpPr>
          <p:cNvPr id="6" name="Footer Placeholder 5">
            <a:extLst>
              <a:ext uri="{FF2B5EF4-FFF2-40B4-BE49-F238E27FC236}">
                <a16:creationId xmlns:a16="http://schemas.microsoft.com/office/drawing/2014/main" id="{0A3FED78-393F-11A8-0BEA-92B0C47A0B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F7537B-84BC-CD06-F8A2-6BE6E54F3B3F}"/>
              </a:ext>
            </a:extLst>
          </p:cNvPr>
          <p:cNvSpPr>
            <a:spLocks noGrp="1"/>
          </p:cNvSpPr>
          <p:nvPr>
            <p:ph type="sldNum" sz="quarter" idx="12"/>
          </p:nvPr>
        </p:nvSpPr>
        <p:spPr/>
        <p:txBody>
          <a:bodyPr/>
          <a:lstStyle/>
          <a:p>
            <a:fld id="{0A54E42B-EA0B-4D31-863A-AFF4931EB165}" type="slidenum">
              <a:rPr lang="en-US" smtClean="0"/>
              <a:t>‹#›</a:t>
            </a:fld>
            <a:endParaRPr lang="en-US"/>
          </a:p>
        </p:txBody>
      </p:sp>
    </p:spTree>
    <p:extLst>
      <p:ext uri="{BB962C8B-B14F-4D97-AF65-F5344CB8AC3E}">
        <p14:creationId xmlns:p14="http://schemas.microsoft.com/office/powerpoint/2010/main" val="1540473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76C0A-02A5-F066-B00C-690BF2F624C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1380C22-724D-26B7-4F44-A216BD9BA4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99BD1A-96E8-5696-8B84-F66A3753E99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CE12DB-74F6-4C20-3025-69C382470C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5CC6D6-8BAA-CEF0-20BE-8D16FD5DAAF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C8AB85-0AF7-A0BC-0AB2-B3939EB93779}"/>
              </a:ext>
            </a:extLst>
          </p:cNvPr>
          <p:cNvSpPr>
            <a:spLocks noGrp="1"/>
          </p:cNvSpPr>
          <p:nvPr>
            <p:ph type="dt" sz="half" idx="10"/>
          </p:nvPr>
        </p:nvSpPr>
        <p:spPr/>
        <p:txBody>
          <a:bodyPr/>
          <a:lstStyle/>
          <a:p>
            <a:fld id="{45606DE8-8252-42F5-AC94-5904A67DC85B}" type="datetimeFigureOut">
              <a:rPr lang="en-US" smtClean="0"/>
              <a:t>4/23/2025</a:t>
            </a:fld>
            <a:endParaRPr lang="en-US"/>
          </a:p>
        </p:txBody>
      </p:sp>
      <p:sp>
        <p:nvSpPr>
          <p:cNvPr id="8" name="Footer Placeholder 7">
            <a:extLst>
              <a:ext uri="{FF2B5EF4-FFF2-40B4-BE49-F238E27FC236}">
                <a16:creationId xmlns:a16="http://schemas.microsoft.com/office/drawing/2014/main" id="{ADC160EF-49F7-9748-5EC3-ED3A9EAD7B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A29C5D6-F2F3-FE35-43CC-962B9F98E4E2}"/>
              </a:ext>
            </a:extLst>
          </p:cNvPr>
          <p:cNvSpPr>
            <a:spLocks noGrp="1"/>
          </p:cNvSpPr>
          <p:nvPr>
            <p:ph type="sldNum" sz="quarter" idx="12"/>
          </p:nvPr>
        </p:nvSpPr>
        <p:spPr/>
        <p:txBody>
          <a:bodyPr/>
          <a:lstStyle/>
          <a:p>
            <a:fld id="{0A54E42B-EA0B-4D31-863A-AFF4931EB165}" type="slidenum">
              <a:rPr lang="en-US" smtClean="0"/>
              <a:t>‹#›</a:t>
            </a:fld>
            <a:endParaRPr lang="en-US"/>
          </a:p>
        </p:txBody>
      </p:sp>
    </p:spTree>
    <p:extLst>
      <p:ext uri="{BB962C8B-B14F-4D97-AF65-F5344CB8AC3E}">
        <p14:creationId xmlns:p14="http://schemas.microsoft.com/office/powerpoint/2010/main" val="2126260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C91FF-1AD2-CB9A-9EEA-EB165A5523D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E0CF855-534C-4ECB-94E2-1E62FDA2CE38}"/>
              </a:ext>
            </a:extLst>
          </p:cNvPr>
          <p:cNvSpPr>
            <a:spLocks noGrp="1"/>
          </p:cNvSpPr>
          <p:nvPr>
            <p:ph type="dt" sz="half" idx="10"/>
          </p:nvPr>
        </p:nvSpPr>
        <p:spPr/>
        <p:txBody>
          <a:bodyPr/>
          <a:lstStyle/>
          <a:p>
            <a:fld id="{45606DE8-8252-42F5-AC94-5904A67DC85B}" type="datetimeFigureOut">
              <a:rPr lang="en-US" smtClean="0"/>
              <a:t>4/23/2025</a:t>
            </a:fld>
            <a:endParaRPr lang="en-US"/>
          </a:p>
        </p:txBody>
      </p:sp>
      <p:sp>
        <p:nvSpPr>
          <p:cNvPr id="4" name="Footer Placeholder 3">
            <a:extLst>
              <a:ext uri="{FF2B5EF4-FFF2-40B4-BE49-F238E27FC236}">
                <a16:creationId xmlns:a16="http://schemas.microsoft.com/office/drawing/2014/main" id="{90053F80-93C6-610C-418E-920029E88D0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D23C0F1-A4E3-880F-9BC0-B8B4DC924F04}"/>
              </a:ext>
            </a:extLst>
          </p:cNvPr>
          <p:cNvSpPr>
            <a:spLocks noGrp="1"/>
          </p:cNvSpPr>
          <p:nvPr>
            <p:ph type="sldNum" sz="quarter" idx="12"/>
          </p:nvPr>
        </p:nvSpPr>
        <p:spPr/>
        <p:txBody>
          <a:bodyPr/>
          <a:lstStyle/>
          <a:p>
            <a:fld id="{0A54E42B-EA0B-4D31-863A-AFF4931EB165}" type="slidenum">
              <a:rPr lang="en-US" smtClean="0"/>
              <a:t>‹#›</a:t>
            </a:fld>
            <a:endParaRPr lang="en-US"/>
          </a:p>
        </p:txBody>
      </p:sp>
    </p:spTree>
    <p:extLst>
      <p:ext uri="{BB962C8B-B14F-4D97-AF65-F5344CB8AC3E}">
        <p14:creationId xmlns:p14="http://schemas.microsoft.com/office/powerpoint/2010/main" val="3282190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5FB40A-CD37-13A4-50C7-FDF5AACD7588}"/>
              </a:ext>
            </a:extLst>
          </p:cNvPr>
          <p:cNvSpPr>
            <a:spLocks noGrp="1"/>
          </p:cNvSpPr>
          <p:nvPr>
            <p:ph type="dt" sz="half" idx="10"/>
          </p:nvPr>
        </p:nvSpPr>
        <p:spPr/>
        <p:txBody>
          <a:bodyPr/>
          <a:lstStyle/>
          <a:p>
            <a:fld id="{45606DE8-8252-42F5-AC94-5904A67DC85B}" type="datetimeFigureOut">
              <a:rPr lang="en-US" smtClean="0"/>
              <a:t>4/23/2025</a:t>
            </a:fld>
            <a:endParaRPr lang="en-US"/>
          </a:p>
        </p:txBody>
      </p:sp>
      <p:sp>
        <p:nvSpPr>
          <p:cNvPr id="3" name="Footer Placeholder 2">
            <a:extLst>
              <a:ext uri="{FF2B5EF4-FFF2-40B4-BE49-F238E27FC236}">
                <a16:creationId xmlns:a16="http://schemas.microsoft.com/office/drawing/2014/main" id="{5851B715-3CC6-18C9-1BC7-A6D5314397F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C6F610-F429-683D-DDFF-8B4C6BCFB1CA}"/>
              </a:ext>
            </a:extLst>
          </p:cNvPr>
          <p:cNvSpPr>
            <a:spLocks noGrp="1"/>
          </p:cNvSpPr>
          <p:nvPr>
            <p:ph type="sldNum" sz="quarter" idx="12"/>
          </p:nvPr>
        </p:nvSpPr>
        <p:spPr/>
        <p:txBody>
          <a:bodyPr/>
          <a:lstStyle/>
          <a:p>
            <a:fld id="{0A54E42B-EA0B-4D31-863A-AFF4931EB165}" type="slidenum">
              <a:rPr lang="en-US" smtClean="0"/>
              <a:t>‹#›</a:t>
            </a:fld>
            <a:endParaRPr lang="en-US"/>
          </a:p>
        </p:txBody>
      </p:sp>
    </p:spTree>
    <p:extLst>
      <p:ext uri="{BB962C8B-B14F-4D97-AF65-F5344CB8AC3E}">
        <p14:creationId xmlns:p14="http://schemas.microsoft.com/office/powerpoint/2010/main" val="167964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4197D-C48A-6C29-1127-5DCC1F3CC8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7274ED9-62F4-E2EE-C23E-A4A81F2995A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64E8119-D1E3-FAFA-75CC-5334F00720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4AE7DD-5B6A-E428-8FD7-67A4CFECB100}"/>
              </a:ext>
            </a:extLst>
          </p:cNvPr>
          <p:cNvSpPr>
            <a:spLocks noGrp="1"/>
          </p:cNvSpPr>
          <p:nvPr>
            <p:ph type="dt" sz="half" idx="10"/>
          </p:nvPr>
        </p:nvSpPr>
        <p:spPr/>
        <p:txBody>
          <a:bodyPr/>
          <a:lstStyle/>
          <a:p>
            <a:fld id="{45606DE8-8252-42F5-AC94-5904A67DC85B}" type="datetimeFigureOut">
              <a:rPr lang="en-US" smtClean="0"/>
              <a:t>4/23/2025</a:t>
            </a:fld>
            <a:endParaRPr lang="en-US"/>
          </a:p>
        </p:txBody>
      </p:sp>
      <p:sp>
        <p:nvSpPr>
          <p:cNvPr id="6" name="Footer Placeholder 5">
            <a:extLst>
              <a:ext uri="{FF2B5EF4-FFF2-40B4-BE49-F238E27FC236}">
                <a16:creationId xmlns:a16="http://schemas.microsoft.com/office/drawing/2014/main" id="{36045BBA-73A4-D444-3976-65C5996FFB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D42BC2-6A1F-D7FF-16C8-E47C0F7A3C19}"/>
              </a:ext>
            </a:extLst>
          </p:cNvPr>
          <p:cNvSpPr>
            <a:spLocks noGrp="1"/>
          </p:cNvSpPr>
          <p:nvPr>
            <p:ph type="sldNum" sz="quarter" idx="12"/>
          </p:nvPr>
        </p:nvSpPr>
        <p:spPr/>
        <p:txBody>
          <a:bodyPr/>
          <a:lstStyle/>
          <a:p>
            <a:fld id="{0A54E42B-EA0B-4D31-863A-AFF4931EB165}" type="slidenum">
              <a:rPr lang="en-US" smtClean="0"/>
              <a:t>‹#›</a:t>
            </a:fld>
            <a:endParaRPr lang="en-US"/>
          </a:p>
        </p:txBody>
      </p:sp>
    </p:spTree>
    <p:extLst>
      <p:ext uri="{BB962C8B-B14F-4D97-AF65-F5344CB8AC3E}">
        <p14:creationId xmlns:p14="http://schemas.microsoft.com/office/powerpoint/2010/main" val="2183753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1DA3F-FD9E-37D0-D211-EC8263548F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A169EA-3FA9-CAC0-BBC9-36C1A284D2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EDAC408-CA7B-9D3A-0501-692BEAB667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F03273-0E32-CA8C-3BF1-39D25B0B0ED0}"/>
              </a:ext>
            </a:extLst>
          </p:cNvPr>
          <p:cNvSpPr>
            <a:spLocks noGrp="1"/>
          </p:cNvSpPr>
          <p:nvPr>
            <p:ph type="dt" sz="half" idx="10"/>
          </p:nvPr>
        </p:nvSpPr>
        <p:spPr/>
        <p:txBody>
          <a:bodyPr/>
          <a:lstStyle/>
          <a:p>
            <a:fld id="{45606DE8-8252-42F5-AC94-5904A67DC85B}" type="datetimeFigureOut">
              <a:rPr lang="en-US" smtClean="0"/>
              <a:t>4/23/2025</a:t>
            </a:fld>
            <a:endParaRPr lang="en-US"/>
          </a:p>
        </p:txBody>
      </p:sp>
      <p:sp>
        <p:nvSpPr>
          <p:cNvPr id="6" name="Footer Placeholder 5">
            <a:extLst>
              <a:ext uri="{FF2B5EF4-FFF2-40B4-BE49-F238E27FC236}">
                <a16:creationId xmlns:a16="http://schemas.microsoft.com/office/drawing/2014/main" id="{2A26DBD7-43E6-6F16-A993-F0DACF1568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A3AA27-1552-7AAD-0D9A-E28EDE0C6641}"/>
              </a:ext>
            </a:extLst>
          </p:cNvPr>
          <p:cNvSpPr>
            <a:spLocks noGrp="1"/>
          </p:cNvSpPr>
          <p:nvPr>
            <p:ph type="sldNum" sz="quarter" idx="12"/>
          </p:nvPr>
        </p:nvSpPr>
        <p:spPr/>
        <p:txBody>
          <a:bodyPr/>
          <a:lstStyle/>
          <a:p>
            <a:fld id="{0A54E42B-EA0B-4D31-863A-AFF4931EB165}" type="slidenum">
              <a:rPr lang="en-US" smtClean="0"/>
              <a:t>‹#›</a:t>
            </a:fld>
            <a:endParaRPr lang="en-US"/>
          </a:p>
        </p:txBody>
      </p:sp>
    </p:spTree>
    <p:extLst>
      <p:ext uri="{BB962C8B-B14F-4D97-AF65-F5344CB8AC3E}">
        <p14:creationId xmlns:p14="http://schemas.microsoft.com/office/powerpoint/2010/main" val="31151309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E714FD-9BF8-EB2C-8E02-55C77F69F8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B38D5C4-D52F-C0FB-435A-94C025E6B1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6D1F8C-AE07-2C51-0D5F-2118E31D7C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5606DE8-8252-42F5-AC94-5904A67DC85B}" type="datetimeFigureOut">
              <a:rPr lang="en-US" smtClean="0"/>
              <a:t>4/23/2025</a:t>
            </a:fld>
            <a:endParaRPr lang="en-US"/>
          </a:p>
        </p:txBody>
      </p:sp>
      <p:sp>
        <p:nvSpPr>
          <p:cNvPr id="5" name="Footer Placeholder 4">
            <a:extLst>
              <a:ext uri="{FF2B5EF4-FFF2-40B4-BE49-F238E27FC236}">
                <a16:creationId xmlns:a16="http://schemas.microsoft.com/office/drawing/2014/main" id="{ED4F895B-80AD-FF7C-8BF9-D936A4B204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1638F36-8A35-6B4B-C31F-B1B830B3B5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A54E42B-EA0B-4D31-863A-AFF4931EB165}" type="slidenum">
              <a:rPr lang="en-US" smtClean="0"/>
              <a:t>‹#›</a:t>
            </a:fld>
            <a:endParaRPr lang="en-US"/>
          </a:p>
        </p:txBody>
      </p:sp>
    </p:spTree>
    <p:extLst>
      <p:ext uri="{BB962C8B-B14F-4D97-AF65-F5344CB8AC3E}">
        <p14:creationId xmlns:p14="http://schemas.microsoft.com/office/powerpoint/2010/main" val="2706805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joswellmaxeph.github.io/callback/TeamSite/" TargetMode="Externa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8864D-DA91-3F67-41BF-EB7FC265810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3DD618C-ACFE-98FA-5E4D-2880CF53DAF4}"/>
              </a:ext>
            </a:extLst>
          </p:cNvPr>
          <p:cNvSpPr txBox="1"/>
          <p:nvPr/>
        </p:nvSpPr>
        <p:spPr>
          <a:xfrm>
            <a:off x="-420912" y="-1647014"/>
            <a:ext cx="12192000" cy="6858000"/>
          </a:xfrm>
          <a:prstGeom prst="rect">
            <a:avLst/>
          </a:prstGeom>
          <a:noFill/>
        </p:spPr>
        <p:txBody>
          <a:bodyPr wrap="none" rtlCol="0">
            <a:noAutofit/>
          </a:bodyPr>
          <a:lstStyle/>
          <a:p>
            <a:pPr algn="ctr"/>
            <a:r>
              <a:rPr lang="en-US" sz="44000" spc="-2800" dirty="0">
                <a:latin typeface="Courier New" panose="02070309020205020404" pitchFamily="49" charset="0"/>
                <a:cs typeface="Courier New" panose="02070309020205020404" pitchFamily="49" charset="0"/>
              </a:rPr>
              <a:t>CALL</a:t>
            </a:r>
          </a:p>
        </p:txBody>
      </p:sp>
      <p:sp>
        <p:nvSpPr>
          <p:cNvPr id="4" name="TextBox 3">
            <a:extLst>
              <a:ext uri="{FF2B5EF4-FFF2-40B4-BE49-F238E27FC236}">
                <a16:creationId xmlns:a16="http://schemas.microsoft.com/office/drawing/2014/main" id="{59C3A4FF-3C96-E108-2CA5-9130829A7BAA}"/>
              </a:ext>
            </a:extLst>
          </p:cNvPr>
          <p:cNvSpPr txBox="1"/>
          <p:nvPr/>
        </p:nvSpPr>
        <p:spPr>
          <a:xfrm>
            <a:off x="-159658" y="1706708"/>
            <a:ext cx="12192000" cy="6863417"/>
          </a:xfrm>
          <a:prstGeom prst="rect">
            <a:avLst/>
          </a:prstGeom>
          <a:noFill/>
        </p:spPr>
        <p:txBody>
          <a:bodyPr wrap="square" anchor="ctr">
            <a:spAutoFit/>
          </a:bodyPr>
          <a:lstStyle/>
          <a:p>
            <a:pPr algn="r"/>
            <a:r>
              <a:rPr lang="en-US" sz="44000" spc="-2800" dirty="0">
                <a:latin typeface="Courier New" panose="02070309020205020404" pitchFamily="49" charset="0"/>
                <a:cs typeface="Courier New" panose="02070309020205020404" pitchFamily="49" charset="0"/>
              </a:rPr>
              <a:t>BACK</a:t>
            </a:r>
          </a:p>
        </p:txBody>
      </p:sp>
    </p:spTree>
    <p:extLst>
      <p:ext uri="{BB962C8B-B14F-4D97-AF65-F5344CB8AC3E}">
        <p14:creationId xmlns:p14="http://schemas.microsoft.com/office/powerpoint/2010/main" val="354451126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arlyleSaid">
            <a:hlinkClick r:id="" action="ppaction://media"/>
            <a:extLst>
              <a:ext uri="{FF2B5EF4-FFF2-40B4-BE49-F238E27FC236}">
                <a16:creationId xmlns:a16="http://schemas.microsoft.com/office/drawing/2014/main" id="{56D9136E-8A23-9C08-D1A2-619EC90B4CC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528520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972AC4-CC33-E043-EA1D-CD798897A7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1AD5DD-13CB-0F8D-AF72-DB338380F64C}"/>
              </a:ext>
            </a:extLst>
          </p:cNvPr>
          <p:cNvSpPr>
            <a:spLocks noGrp="1"/>
          </p:cNvSpPr>
          <p:nvPr>
            <p:ph type="title"/>
          </p:nvPr>
        </p:nvSpPr>
        <p:spPr>
          <a:xfrm>
            <a:off x="0" y="1"/>
            <a:ext cx="12192000" cy="935181"/>
          </a:xfrm>
        </p:spPr>
        <p:txBody>
          <a:bodyPr/>
          <a:lstStyle/>
          <a:p>
            <a:pPr algn="ctr"/>
            <a:r>
              <a:rPr lang="en-US" b="1" dirty="0">
                <a:latin typeface="Courier New" panose="02070309020205020404" pitchFamily="49" charset="0"/>
                <a:cs typeface="Courier New" panose="02070309020205020404" pitchFamily="49" charset="0"/>
              </a:rPr>
              <a:t>INTENDED AUDIENCE IMPACT</a:t>
            </a:r>
          </a:p>
        </p:txBody>
      </p:sp>
      <p:sp>
        <p:nvSpPr>
          <p:cNvPr id="3" name="Content Placeholder 2">
            <a:extLst>
              <a:ext uri="{FF2B5EF4-FFF2-40B4-BE49-F238E27FC236}">
                <a16:creationId xmlns:a16="http://schemas.microsoft.com/office/drawing/2014/main" id="{2C46E997-804B-D6F1-5481-9DFAE646E9EF}"/>
              </a:ext>
            </a:extLst>
          </p:cNvPr>
          <p:cNvSpPr>
            <a:spLocks noGrp="1"/>
          </p:cNvSpPr>
          <p:nvPr>
            <p:ph idx="1"/>
          </p:nvPr>
        </p:nvSpPr>
        <p:spPr>
          <a:xfrm>
            <a:off x="38100" y="1184564"/>
            <a:ext cx="12115800" cy="5953991"/>
          </a:xfrm>
        </p:spPr>
        <p:txBody>
          <a:bodyPr>
            <a:normAutofit/>
          </a:bodyPr>
          <a:lstStyle/>
          <a:p>
            <a:pPr marL="0" indent="0">
              <a:buNone/>
            </a:pPr>
            <a:r>
              <a:rPr lang="en-US" dirty="0">
                <a:latin typeface="Inter" panose="02000503000000020004" pitchFamily="2" charset="0"/>
                <a:ea typeface="Inter" panose="02000503000000020004" pitchFamily="2" charset="0"/>
              </a:rPr>
              <a:t>Make them…</a:t>
            </a:r>
          </a:p>
        </p:txBody>
      </p:sp>
      <p:sp>
        <p:nvSpPr>
          <p:cNvPr id="4" name="Content Placeholder 2">
            <a:extLst>
              <a:ext uri="{FF2B5EF4-FFF2-40B4-BE49-F238E27FC236}">
                <a16:creationId xmlns:a16="http://schemas.microsoft.com/office/drawing/2014/main" id="{74034267-22B3-AFFC-381E-9A78C913D14E}"/>
              </a:ext>
            </a:extLst>
          </p:cNvPr>
          <p:cNvSpPr txBox="1">
            <a:spLocks/>
          </p:cNvSpPr>
          <p:nvPr/>
        </p:nvSpPr>
        <p:spPr>
          <a:xfrm>
            <a:off x="38100" y="1184564"/>
            <a:ext cx="12115800" cy="59539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Inter" panose="02000503000000020004" pitchFamily="2" charset="0"/>
                <a:ea typeface="Inter" panose="02000503000000020004" pitchFamily="2" charset="0"/>
              </a:rPr>
              <a:t>                       Laugh a little more Louder than before Saddled by the weight of time progressing Every stupid moment is a blessing Funny </a:t>
            </a:r>
            <a:r>
              <a:rPr lang="en-US" dirty="0" err="1">
                <a:latin typeface="Inter" panose="02000503000000020004" pitchFamily="2" charset="0"/>
                <a:ea typeface="Inter" panose="02000503000000020004" pitchFamily="2" charset="0"/>
              </a:rPr>
              <a:t>'cause</a:t>
            </a:r>
            <a:r>
              <a:rPr lang="en-US" dirty="0">
                <a:latin typeface="Inter" panose="02000503000000020004" pitchFamily="2" charset="0"/>
                <a:ea typeface="Inter" panose="02000503000000020004" pitchFamily="2" charset="0"/>
              </a:rPr>
              <a:t> it's true All there is to do In the face of existential nonsense Is to sop it up before it's gone and... Laugh and live and love All of the above Feel as deep as feelings can be feeling Feel it from the floor up to the ceiling Love and live and laugh Half and half and half Greater than the sum of each component Somewhere in the sum of every moment There's an experience he's desperate to explain It's more than one small dumb audition can contain It's everything, it's life, it's silly, it's profound In grave absurdity, there's meaning to be found Reaching out his hand Hopes they understand He is not expecting adulation All he really wants to do is make them... Laugh and maybe cry Both at the same time He has got to make it happen some way Also he's a mime and so he can’t say Words</a:t>
            </a:r>
          </a:p>
        </p:txBody>
      </p:sp>
    </p:spTree>
    <p:extLst>
      <p:ext uri="{BB962C8B-B14F-4D97-AF65-F5344CB8AC3E}">
        <p14:creationId xmlns:p14="http://schemas.microsoft.com/office/powerpoint/2010/main" val="706779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iterate type="lt">
                                    <p:tmAbs val="10"/>
                                  </p:iterate>
                                  <p:childTnLst>
                                    <p:set>
                                      <p:cBhvr>
                                        <p:cTn id="11"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EC40F-C476-BF97-D9B6-6885EB4D90F7}"/>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YOU GUYS</a:t>
            </a:r>
          </a:p>
        </p:txBody>
      </p:sp>
      <p:sp>
        <p:nvSpPr>
          <p:cNvPr id="3" name="Content Placeholder 2">
            <a:extLst>
              <a:ext uri="{FF2B5EF4-FFF2-40B4-BE49-F238E27FC236}">
                <a16:creationId xmlns:a16="http://schemas.microsoft.com/office/drawing/2014/main" id="{9EEDFE33-DE1E-0C38-A950-90912428F4BB}"/>
              </a:ext>
            </a:extLst>
          </p:cNvPr>
          <p:cNvSpPr>
            <a:spLocks noGrp="1"/>
          </p:cNvSpPr>
          <p:nvPr>
            <p:ph idx="1"/>
          </p:nvPr>
        </p:nvSpPr>
        <p:spPr/>
        <p:txBody>
          <a:bodyPr/>
          <a:lstStyle/>
          <a:p>
            <a:r>
              <a:rPr lang="en-US" dirty="0">
                <a:latin typeface="Inter" panose="02000503000000020004" pitchFamily="2" charset="0"/>
                <a:ea typeface="Inter" panose="02000503000000020004" pitchFamily="2" charset="0"/>
              </a:rPr>
              <a:t>This is the most important creative endeavor of my life</a:t>
            </a:r>
          </a:p>
          <a:p>
            <a:r>
              <a:rPr lang="en-US" dirty="0">
                <a:latin typeface="Inter" panose="02000503000000020004" pitchFamily="2" charset="0"/>
                <a:ea typeface="Inter" panose="02000503000000020004" pitchFamily="2" charset="0"/>
              </a:rPr>
              <a:t>One way or another, this is going to happen</a:t>
            </a:r>
          </a:p>
          <a:p>
            <a:r>
              <a:rPr lang="en-US" dirty="0">
                <a:latin typeface="Inter" panose="02000503000000020004" pitchFamily="2" charset="0"/>
                <a:ea typeface="Inter" panose="02000503000000020004" pitchFamily="2" charset="0"/>
              </a:rPr>
              <a:t>I really, really want it to go really, really well</a:t>
            </a:r>
          </a:p>
          <a:p>
            <a:r>
              <a:rPr lang="en-US" dirty="0">
                <a:latin typeface="Inter" panose="02000503000000020004" pitchFamily="2" charset="0"/>
                <a:ea typeface="Inter" panose="02000503000000020004" pitchFamily="2" charset="0"/>
              </a:rPr>
              <a:t>I can’t do it alone</a:t>
            </a:r>
          </a:p>
          <a:p>
            <a:r>
              <a:rPr lang="en-US" dirty="0">
                <a:latin typeface="Inter" panose="02000503000000020004" pitchFamily="2" charset="0"/>
                <a:ea typeface="Inter" panose="02000503000000020004" pitchFamily="2" charset="0"/>
              </a:rPr>
              <a:t>I’m trusting you all to help me make it as good as it can be</a:t>
            </a:r>
          </a:p>
          <a:p>
            <a:r>
              <a:rPr lang="en-US" dirty="0">
                <a:latin typeface="Inter" panose="02000503000000020004" pitchFamily="2" charset="0"/>
                <a:ea typeface="Inter" panose="02000503000000020004" pitchFamily="2" charset="0"/>
              </a:rPr>
              <a:t>We’re all in this together once we know that we are we’re all stars and we see that</a:t>
            </a:r>
          </a:p>
          <a:p>
            <a:r>
              <a:rPr lang="en-US" dirty="0">
                <a:latin typeface="Inter" panose="02000503000000020004" pitchFamily="2" charset="0"/>
                <a:ea typeface="Inter" panose="02000503000000020004" pitchFamily="2" charset="0"/>
              </a:rPr>
              <a:t>Welcome to the team</a:t>
            </a:r>
          </a:p>
        </p:txBody>
      </p:sp>
    </p:spTree>
    <p:extLst>
      <p:ext uri="{BB962C8B-B14F-4D97-AF65-F5344CB8AC3E}">
        <p14:creationId xmlns:p14="http://schemas.microsoft.com/office/powerpoint/2010/main" val="4221138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53E0C-2DF7-A1F8-7DAD-9B0EADB219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D6F8C2-742B-0429-5314-40B07055621F}"/>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YOU GUYS: CORE TEAM</a:t>
            </a:r>
          </a:p>
        </p:txBody>
      </p:sp>
    </p:spTree>
    <p:extLst>
      <p:ext uri="{BB962C8B-B14F-4D97-AF65-F5344CB8AC3E}">
        <p14:creationId xmlns:p14="http://schemas.microsoft.com/office/powerpoint/2010/main" val="3211269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EE4B89-10E4-F253-F980-6C9AAD2159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45A129-206C-7542-6C2B-1037C85DA7D0}"/>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YOU GUYS: CORE TEAM</a:t>
            </a:r>
          </a:p>
        </p:txBody>
      </p:sp>
      <p:sp>
        <p:nvSpPr>
          <p:cNvPr id="3" name="Content Placeholder 2">
            <a:extLst>
              <a:ext uri="{FF2B5EF4-FFF2-40B4-BE49-F238E27FC236}">
                <a16:creationId xmlns:a16="http://schemas.microsoft.com/office/drawing/2014/main" id="{036EADA0-3A8C-7FA1-1907-BDFE8C9AF82D}"/>
              </a:ext>
            </a:extLst>
          </p:cNvPr>
          <p:cNvSpPr>
            <a:spLocks noGrp="1"/>
          </p:cNvSpPr>
          <p:nvPr>
            <p:ph idx="1"/>
          </p:nvPr>
        </p:nvSpPr>
        <p:spPr/>
        <p:txBody>
          <a:bodyPr/>
          <a:lstStyle/>
          <a:p>
            <a:r>
              <a:rPr lang="en-US" b="1" dirty="0">
                <a:latin typeface="Inter" panose="02000503000000020004" pitchFamily="2" charset="0"/>
                <a:ea typeface="Inter" panose="02000503000000020004" pitchFamily="2" charset="0"/>
              </a:rPr>
              <a:t>Joseph: </a:t>
            </a:r>
            <a:r>
              <a:rPr lang="en-US" dirty="0">
                <a:latin typeface="Inter" panose="02000503000000020004" pitchFamily="2" charset="0"/>
                <a:ea typeface="Inter" panose="02000503000000020004" pitchFamily="2" charset="0"/>
              </a:rPr>
              <a:t>Director</a:t>
            </a:r>
          </a:p>
        </p:txBody>
      </p:sp>
    </p:spTree>
    <p:extLst>
      <p:ext uri="{BB962C8B-B14F-4D97-AF65-F5344CB8AC3E}">
        <p14:creationId xmlns:p14="http://schemas.microsoft.com/office/powerpoint/2010/main" val="11114895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Virgin Eyes">
            <a:hlinkClick r:id="" action="ppaction://media"/>
            <a:extLst>
              <a:ext uri="{FF2B5EF4-FFF2-40B4-BE49-F238E27FC236}">
                <a16:creationId xmlns:a16="http://schemas.microsoft.com/office/drawing/2014/main" id="{9DAF97F0-AD59-0431-36AF-5BB11253AB9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4000" y="0"/>
            <a:ext cx="9144000" cy="6858000"/>
          </a:xfrm>
          <a:prstGeom prst="rect">
            <a:avLst/>
          </a:prstGeom>
        </p:spPr>
      </p:pic>
    </p:spTree>
    <p:extLst>
      <p:ext uri="{BB962C8B-B14F-4D97-AF65-F5344CB8AC3E}">
        <p14:creationId xmlns:p14="http://schemas.microsoft.com/office/powerpoint/2010/main" val="1828291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1E7FA2-C8BD-4158-FC80-C1CFCE93A0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023AB9-FB34-0C75-505B-BA8923D1095B}"/>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YOU GUYS: CORE TEAM</a:t>
            </a:r>
          </a:p>
        </p:txBody>
      </p:sp>
      <p:sp>
        <p:nvSpPr>
          <p:cNvPr id="3" name="Content Placeholder 2">
            <a:extLst>
              <a:ext uri="{FF2B5EF4-FFF2-40B4-BE49-F238E27FC236}">
                <a16:creationId xmlns:a16="http://schemas.microsoft.com/office/drawing/2014/main" id="{453D5B64-CD2E-3679-1AA0-3950E668124F}"/>
              </a:ext>
            </a:extLst>
          </p:cNvPr>
          <p:cNvSpPr>
            <a:spLocks noGrp="1"/>
          </p:cNvSpPr>
          <p:nvPr>
            <p:ph idx="1"/>
          </p:nvPr>
        </p:nvSpPr>
        <p:spPr/>
        <p:txBody>
          <a:bodyPr/>
          <a:lstStyle/>
          <a:p>
            <a:r>
              <a:rPr lang="en-US" b="1" dirty="0">
                <a:latin typeface="Inter" panose="02000503000000020004" pitchFamily="2" charset="0"/>
                <a:ea typeface="Inter" panose="02000503000000020004" pitchFamily="2" charset="0"/>
              </a:rPr>
              <a:t>Joseph: </a:t>
            </a:r>
            <a:r>
              <a:rPr lang="en-US" dirty="0">
                <a:latin typeface="Inter" panose="02000503000000020004" pitchFamily="2" charset="0"/>
                <a:ea typeface="Inter" panose="02000503000000020004" pitchFamily="2" charset="0"/>
              </a:rPr>
              <a:t>Director 🫠🫒🛢️👀</a:t>
            </a:r>
          </a:p>
          <a:p>
            <a:endParaRPr lang="en-US" dirty="0">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303493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18E93C-DAA0-DEBA-9E80-F509586B5A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4FB981-C6F1-D03B-D5DF-1D6D559BA940}"/>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YOU GUYS: CORE TEAM</a:t>
            </a:r>
          </a:p>
        </p:txBody>
      </p:sp>
      <p:sp>
        <p:nvSpPr>
          <p:cNvPr id="3" name="Content Placeholder 2">
            <a:extLst>
              <a:ext uri="{FF2B5EF4-FFF2-40B4-BE49-F238E27FC236}">
                <a16:creationId xmlns:a16="http://schemas.microsoft.com/office/drawing/2014/main" id="{B5D0B2A6-C707-4D91-C3A7-4E868DFFADCE}"/>
              </a:ext>
            </a:extLst>
          </p:cNvPr>
          <p:cNvSpPr>
            <a:spLocks noGrp="1"/>
          </p:cNvSpPr>
          <p:nvPr>
            <p:ph idx="1"/>
          </p:nvPr>
        </p:nvSpPr>
        <p:spPr/>
        <p:txBody>
          <a:bodyPr/>
          <a:lstStyle/>
          <a:p>
            <a:r>
              <a:rPr lang="en-US" b="1" dirty="0">
                <a:latin typeface="Inter" panose="02000503000000020004" pitchFamily="2" charset="0"/>
                <a:ea typeface="Inter" panose="02000503000000020004" pitchFamily="2" charset="0"/>
              </a:rPr>
              <a:t>Joseph: </a:t>
            </a:r>
            <a:r>
              <a:rPr lang="en-US" dirty="0">
                <a:latin typeface="Inter" panose="02000503000000020004" pitchFamily="2" charset="0"/>
                <a:ea typeface="Inter" panose="02000503000000020004" pitchFamily="2" charset="0"/>
              </a:rPr>
              <a:t>Director 🫠🫒🛢️👀</a:t>
            </a:r>
          </a:p>
          <a:p>
            <a:r>
              <a:rPr lang="en-US" b="1" dirty="0">
                <a:latin typeface="Inter" panose="02000503000000020004" pitchFamily="2" charset="0"/>
                <a:ea typeface="Inter" panose="02000503000000020004" pitchFamily="2" charset="0"/>
              </a:rPr>
              <a:t>Jonah: </a:t>
            </a:r>
            <a:r>
              <a:rPr lang="en-US" dirty="0">
                <a:latin typeface="Inter" panose="02000503000000020004" pitchFamily="2" charset="0"/>
                <a:ea typeface="Inter" panose="02000503000000020004" pitchFamily="2" charset="0"/>
              </a:rPr>
              <a:t>Assistant Director</a:t>
            </a:r>
          </a:p>
          <a:p>
            <a:r>
              <a:rPr lang="en-US" b="1" dirty="0">
                <a:latin typeface="Inter" panose="02000503000000020004" pitchFamily="2" charset="0"/>
                <a:ea typeface="Inter" panose="02000503000000020004" pitchFamily="2" charset="0"/>
              </a:rPr>
              <a:t>Danny: </a:t>
            </a:r>
            <a:r>
              <a:rPr lang="en-US" dirty="0">
                <a:latin typeface="Inter" panose="02000503000000020004" pitchFamily="2" charset="0"/>
                <a:ea typeface="Inter" panose="02000503000000020004" pitchFamily="2" charset="0"/>
              </a:rPr>
              <a:t>Music Director / Arranger</a:t>
            </a:r>
          </a:p>
          <a:p>
            <a:r>
              <a:rPr lang="en-US" b="1" dirty="0">
                <a:latin typeface="Inter" panose="02000503000000020004" pitchFamily="2" charset="0"/>
                <a:ea typeface="Inter" panose="02000503000000020004" pitchFamily="2" charset="0"/>
              </a:rPr>
              <a:t>Ben: </a:t>
            </a:r>
            <a:r>
              <a:rPr lang="en-US" dirty="0">
                <a:latin typeface="Inter" panose="02000503000000020004" pitchFamily="2" charset="0"/>
                <a:ea typeface="Inter" panose="02000503000000020004" pitchFamily="2" charset="0"/>
              </a:rPr>
              <a:t>Guitar / Sound</a:t>
            </a:r>
          </a:p>
          <a:p>
            <a:r>
              <a:rPr lang="en-US" b="1" dirty="0">
                <a:latin typeface="Inter" panose="02000503000000020004" pitchFamily="2" charset="0"/>
                <a:ea typeface="Inter" panose="02000503000000020004" pitchFamily="2" charset="0"/>
              </a:rPr>
              <a:t>Sarah: </a:t>
            </a:r>
            <a:r>
              <a:rPr lang="en-US" dirty="0">
                <a:latin typeface="Inter" panose="02000503000000020004" pitchFamily="2" charset="0"/>
                <a:ea typeface="Inter" panose="02000503000000020004" pitchFamily="2" charset="0"/>
              </a:rPr>
              <a:t>Star / Producer</a:t>
            </a:r>
          </a:p>
          <a:p>
            <a:r>
              <a:rPr lang="en-US" b="1" dirty="0">
                <a:latin typeface="Inter" panose="02000503000000020004" pitchFamily="2" charset="0"/>
                <a:ea typeface="Inter" panose="02000503000000020004" pitchFamily="2" charset="0"/>
              </a:rPr>
              <a:t>Ali: </a:t>
            </a:r>
            <a:r>
              <a:rPr lang="en-US" dirty="0">
                <a:latin typeface="Inter" panose="02000503000000020004" pitchFamily="2" charset="0"/>
                <a:ea typeface="Inter" panose="02000503000000020004" pitchFamily="2" charset="0"/>
              </a:rPr>
              <a:t>Producer when she can be</a:t>
            </a:r>
          </a:p>
        </p:txBody>
      </p:sp>
    </p:spTree>
    <p:extLst>
      <p:ext uri="{BB962C8B-B14F-4D97-AF65-F5344CB8AC3E}">
        <p14:creationId xmlns:p14="http://schemas.microsoft.com/office/powerpoint/2010/main" val="2529865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3D4DAB-444B-940C-D7FE-F91D683D97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FAF6F0-DF38-7039-12C7-F0E1D8A72DAB}"/>
              </a:ext>
            </a:extLst>
          </p:cNvPr>
          <p:cNvSpPr>
            <a:spLocks noGrp="1"/>
          </p:cNvSpPr>
          <p:nvPr>
            <p:ph type="title"/>
          </p:nvPr>
        </p:nvSpPr>
        <p:spPr>
          <a:xfrm>
            <a:off x="838200" y="1"/>
            <a:ext cx="10515600" cy="3356263"/>
          </a:xfrm>
        </p:spPr>
        <p:txBody>
          <a:bodyPr/>
          <a:lstStyle/>
          <a:p>
            <a:pPr algn="ctr"/>
            <a:r>
              <a:rPr lang="en-US" b="1" dirty="0">
                <a:latin typeface="Courier New" panose="02070309020205020404" pitchFamily="49" charset="0"/>
                <a:cs typeface="Courier New" panose="02070309020205020404" pitchFamily="49" charset="0"/>
              </a:rPr>
              <a:t>MY PRIORITIES</a:t>
            </a:r>
          </a:p>
        </p:txBody>
      </p:sp>
      <p:sp>
        <p:nvSpPr>
          <p:cNvPr id="3" name="Content Placeholder 2">
            <a:extLst>
              <a:ext uri="{FF2B5EF4-FFF2-40B4-BE49-F238E27FC236}">
                <a16:creationId xmlns:a16="http://schemas.microsoft.com/office/drawing/2014/main" id="{1E761C43-F292-C512-F0D0-F3BA3CCABAF9}"/>
              </a:ext>
            </a:extLst>
          </p:cNvPr>
          <p:cNvSpPr>
            <a:spLocks noGrp="1"/>
          </p:cNvSpPr>
          <p:nvPr>
            <p:ph idx="1"/>
          </p:nvPr>
        </p:nvSpPr>
        <p:spPr>
          <a:xfrm>
            <a:off x="628649" y="666750"/>
            <a:ext cx="9388187" cy="6191249"/>
          </a:xfrm>
        </p:spPr>
        <p:txBody>
          <a:bodyPr anchor="ctr">
            <a:normAutofit/>
          </a:bodyPr>
          <a:lstStyle/>
          <a:p>
            <a:pPr marL="571500" indent="-571500">
              <a:buAutoNum type="romanUcPeriod"/>
            </a:pPr>
            <a:r>
              <a:rPr lang="en-US" sz="3200" dirty="0">
                <a:latin typeface="Inter" panose="02000503000000020004" pitchFamily="2" charset="0"/>
                <a:ea typeface="Inter" panose="02000503000000020004" pitchFamily="2" charset="0"/>
              </a:rPr>
              <a:t>Have fun</a:t>
            </a:r>
          </a:p>
          <a:p>
            <a:pPr marL="571500" indent="-571500">
              <a:buAutoNum type="romanUcPeriod"/>
            </a:pPr>
            <a:r>
              <a:rPr lang="en-US" sz="3200" dirty="0">
                <a:latin typeface="Inter" panose="02000503000000020004" pitchFamily="2" charset="0"/>
                <a:ea typeface="Inter" panose="02000503000000020004" pitchFamily="2" charset="0"/>
              </a:rPr>
              <a:t>Put on a good show (by our own estimation)</a:t>
            </a:r>
          </a:p>
          <a:p>
            <a:pPr marL="571500" indent="-571500">
              <a:buAutoNum type="romanUcPeriod"/>
            </a:pPr>
            <a:r>
              <a:rPr lang="en-US" sz="3200" dirty="0">
                <a:latin typeface="Inter" panose="02000503000000020004" pitchFamily="2" charset="0"/>
                <a:ea typeface="Inter" panose="02000503000000020004" pitchFamily="2" charset="0"/>
              </a:rPr>
              <a:t>Get people to come to the show</a:t>
            </a:r>
          </a:p>
          <a:p>
            <a:pPr marL="571500" indent="-571500">
              <a:buAutoNum type="romanUcPeriod"/>
            </a:pPr>
            <a:r>
              <a:rPr lang="en-US" sz="3200" dirty="0">
                <a:latin typeface="Inter" panose="02000503000000020004" pitchFamily="2" charset="0"/>
                <a:ea typeface="Inter" panose="02000503000000020004" pitchFamily="2" charset="0"/>
              </a:rPr>
              <a:t>Tangible success (financial, critical)</a:t>
            </a:r>
          </a:p>
        </p:txBody>
      </p:sp>
      <p:cxnSp>
        <p:nvCxnSpPr>
          <p:cNvPr id="5" name="Connector: Curved 4">
            <a:extLst>
              <a:ext uri="{FF2B5EF4-FFF2-40B4-BE49-F238E27FC236}">
                <a16:creationId xmlns:a16="http://schemas.microsoft.com/office/drawing/2014/main" id="{2236B96A-9543-E7C7-7E6B-54A52628A13B}"/>
              </a:ext>
            </a:extLst>
          </p:cNvPr>
          <p:cNvCxnSpPr>
            <a:cxnSpLocks/>
          </p:cNvCxnSpPr>
          <p:nvPr/>
        </p:nvCxnSpPr>
        <p:spPr>
          <a:xfrm rot="10800000">
            <a:off x="3169229" y="2930236"/>
            <a:ext cx="6650180" cy="498764"/>
          </a:xfrm>
          <a:prstGeom prst="curvedConnector3">
            <a:avLst>
              <a:gd name="adj1" fmla="val -9688"/>
            </a:avLst>
          </a:prstGeom>
          <a:ln w="762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6" name="Freeform: Shape 35">
            <a:extLst>
              <a:ext uri="{FF2B5EF4-FFF2-40B4-BE49-F238E27FC236}">
                <a16:creationId xmlns:a16="http://schemas.microsoft.com/office/drawing/2014/main" id="{2B51ADCB-20A7-B4C8-7E93-569AE308B3F3}"/>
              </a:ext>
            </a:extLst>
          </p:cNvPr>
          <p:cNvSpPr/>
          <p:nvPr/>
        </p:nvSpPr>
        <p:spPr>
          <a:xfrm>
            <a:off x="51955" y="2951018"/>
            <a:ext cx="550718" cy="1080655"/>
          </a:xfrm>
          <a:custGeom>
            <a:avLst/>
            <a:gdLst>
              <a:gd name="connsiteX0" fmla="*/ 550718 w 550718"/>
              <a:gd name="connsiteY0" fmla="*/ 1080655 h 1080655"/>
              <a:gd name="connsiteX1" fmla="*/ 0 w 550718"/>
              <a:gd name="connsiteY1" fmla="*/ 436418 h 1080655"/>
              <a:gd name="connsiteX2" fmla="*/ 550718 w 550718"/>
              <a:gd name="connsiteY2" fmla="*/ 0 h 1080655"/>
              <a:gd name="connsiteX3" fmla="*/ 550718 w 550718"/>
              <a:gd name="connsiteY3" fmla="*/ 0 h 1080655"/>
            </a:gdLst>
            <a:ahLst/>
            <a:cxnLst>
              <a:cxn ang="0">
                <a:pos x="connsiteX0" y="connsiteY0"/>
              </a:cxn>
              <a:cxn ang="0">
                <a:pos x="connsiteX1" y="connsiteY1"/>
              </a:cxn>
              <a:cxn ang="0">
                <a:pos x="connsiteX2" y="connsiteY2"/>
              </a:cxn>
              <a:cxn ang="0">
                <a:pos x="connsiteX3" y="connsiteY3"/>
              </a:cxn>
            </a:cxnLst>
            <a:rect l="l" t="t" r="r" b="b"/>
            <a:pathLst>
              <a:path w="550718" h="1080655">
                <a:moveTo>
                  <a:pt x="550718" y="1080655"/>
                </a:moveTo>
                <a:cubicBezTo>
                  <a:pt x="275359" y="848591"/>
                  <a:pt x="0" y="616527"/>
                  <a:pt x="0" y="436418"/>
                </a:cubicBezTo>
                <a:cubicBezTo>
                  <a:pt x="0" y="256309"/>
                  <a:pt x="550718" y="0"/>
                  <a:pt x="550718" y="0"/>
                </a:cubicBezTo>
                <a:lnTo>
                  <a:pt x="550718" y="0"/>
                </a:lnTo>
              </a:path>
            </a:pathLst>
          </a:custGeom>
          <a:noFill/>
          <a:ln w="76200">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6175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3C6451-E0D2-08F3-4DC7-6A215228B4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2AD162-EEFE-8F02-C362-14B31C08DF66}"/>
              </a:ext>
            </a:extLst>
          </p:cNvPr>
          <p:cNvSpPr>
            <a:spLocks noGrp="1"/>
          </p:cNvSpPr>
          <p:nvPr>
            <p:ph type="title"/>
          </p:nvPr>
        </p:nvSpPr>
        <p:spPr>
          <a:xfrm>
            <a:off x="838200" y="2"/>
            <a:ext cx="10515600" cy="1724890"/>
          </a:xfrm>
        </p:spPr>
        <p:txBody>
          <a:bodyPr/>
          <a:lstStyle/>
          <a:p>
            <a:pPr algn="ctr"/>
            <a:r>
              <a:rPr lang="en-US" b="1" dirty="0">
                <a:latin typeface="Courier New" panose="02070309020205020404" pitchFamily="49" charset="0"/>
                <a:cs typeface="Courier New" panose="02070309020205020404" pitchFamily="49" charset="0"/>
              </a:rPr>
              <a:t>MY EXPECTATIONS</a:t>
            </a:r>
          </a:p>
        </p:txBody>
      </p:sp>
      <p:sp>
        <p:nvSpPr>
          <p:cNvPr id="6" name="Content Placeholder 5">
            <a:extLst>
              <a:ext uri="{FF2B5EF4-FFF2-40B4-BE49-F238E27FC236}">
                <a16:creationId xmlns:a16="http://schemas.microsoft.com/office/drawing/2014/main" id="{FF34EDC5-A70A-9916-910A-9774B53CC74A}"/>
              </a:ext>
            </a:extLst>
          </p:cNvPr>
          <p:cNvSpPr>
            <a:spLocks noGrp="1"/>
          </p:cNvSpPr>
          <p:nvPr>
            <p:ph idx="1"/>
          </p:nvPr>
        </p:nvSpPr>
        <p:spPr>
          <a:xfrm>
            <a:off x="838200" y="1825624"/>
            <a:ext cx="10515600" cy="4346576"/>
          </a:xfrm>
        </p:spPr>
        <p:txBody>
          <a:bodyPr>
            <a:normAutofit/>
          </a:bodyPr>
          <a:lstStyle/>
          <a:p>
            <a:pPr marL="0" indent="0">
              <a:buNone/>
            </a:pPr>
            <a:r>
              <a:rPr lang="en-US" dirty="0">
                <a:latin typeface="Inter" panose="02000503000000020004" pitchFamily="2" charset="0"/>
                <a:ea typeface="Inter" panose="02000503000000020004" pitchFamily="2" charset="0"/>
              </a:rPr>
              <a:t>I try to have faith without expectation but for the sake of everybody I think we should set some</a:t>
            </a:r>
          </a:p>
          <a:p>
            <a:pPr marL="0" indent="0">
              <a:buNone/>
            </a:pPr>
            <a:endParaRPr lang="en-US" dirty="0">
              <a:latin typeface="Inter" panose="02000503000000020004" pitchFamily="2" charset="0"/>
              <a:ea typeface="Inter" panose="02000503000000020004" pitchFamily="2" charset="0"/>
            </a:endParaRPr>
          </a:p>
          <a:p>
            <a:r>
              <a:rPr lang="en-US" b="1" dirty="0">
                <a:latin typeface="Inter" panose="02000503000000020004" pitchFamily="2" charset="0"/>
                <a:ea typeface="Inter" panose="02000503000000020004" pitchFamily="2" charset="0"/>
              </a:rPr>
              <a:t>Communication:</a:t>
            </a:r>
            <a:r>
              <a:rPr lang="en-US" dirty="0">
                <a:latin typeface="Inter" panose="02000503000000020004" pitchFamily="2" charset="0"/>
                <a:ea typeface="Inter" panose="02000503000000020004" pitchFamily="2" charset="0"/>
              </a:rPr>
              <a:t> check Discord at least 1/day</a:t>
            </a:r>
          </a:p>
          <a:p>
            <a:pPr lvl="1"/>
            <a:r>
              <a:rPr lang="en-US" dirty="0">
                <a:latin typeface="Inter" panose="02000503000000020004" pitchFamily="2" charset="0"/>
                <a:ea typeface="Inter" panose="02000503000000020004" pitchFamily="2" charset="0"/>
              </a:rPr>
              <a:t>We can work asynchronously as much as possible</a:t>
            </a:r>
          </a:p>
          <a:p>
            <a:pPr lvl="1"/>
            <a:endParaRPr lang="en-US" dirty="0">
              <a:latin typeface="Inter" panose="02000503000000020004" pitchFamily="2" charset="0"/>
              <a:ea typeface="Inter" panose="02000503000000020004" pitchFamily="2" charset="0"/>
            </a:endParaRPr>
          </a:p>
          <a:p>
            <a:r>
              <a:rPr lang="en-US" b="1" dirty="0">
                <a:latin typeface="Inter" panose="02000503000000020004" pitchFamily="2" charset="0"/>
                <a:ea typeface="Inter" panose="02000503000000020004" pitchFamily="2" charset="0"/>
              </a:rPr>
              <a:t>Availability:</a:t>
            </a:r>
            <a:r>
              <a:rPr lang="en-US" dirty="0">
                <a:latin typeface="Inter" panose="02000503000000020004" pitchFamily="2" charset="0"/>
                <a:ea typeface="Inter" panose="02000503000000020004" pitchFamily="2" charset="0"/>
              </a:rPr>
              <a:t> bi-weekly -&gt; weekly -&gt; semi-weekly</a:t>
            </a:r>
          </a:p>
          <a:p>
            <a:endParaRPr lang="en-US" dirty="0">
              <a:latin typeface="Inter" panose="02000503000000020004" pitchFamily="2" charset="0"/>
              <a:ea typeface="Inter" panose="02000503000000020004" pitchFamily="2" charset="0"/>
            </a:endParaRPr>
          </a:p>
          <a:p>
            <a:r>
              <a:rPr lang="en-US" b="1" dirty="0">
                <a:latin typeface="Inter" panose="02000503000000020004" pitchFamily="2" charset="0"/>
                <a:ea typeface="Inter" panose="02000503000000020004" pitchFamily="2" charset="0"/>
              </a:rPr>
              <a:t>Timelines(s):</a:t>
            </a:r>
            <a:r>
              <a:rPr lang="en-US" dirty="0">
                <a:latin typeface="Inter" panose="02000503000000020004" pitchFamily="2" charset="0"/>
                <a:ea typeface="Inter" panose="02000503000000020004" pitchFamily="2" charset="0"/>
              </a:rPr>
              <a:t> establish and adhere to deadlines</a:t>
            </a:r>
            <a:endParaRPr lang="en-US" b="1" dirty="0">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875553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18C90C-3488-8493-B541-39EC372D8736}"/>
              </a:ext>
            </a:extLst>
          </p:cNvPr>
          <p:cNvSpPr txBox="1"/>
          <p:nvPr/>
        </p:nvSpPr>
        <p:spPr>
          <a:xfrm>
            <a:off x="-319314" y="-1647014"/>
            <a:ext cx="12192000" cy="6858000"/>
          </a:xfrm>
          <a:prstGeom prst="rect">
            <a:avLst/>
          </a:prstGeom>
          <a:noFill/>
        </p:spPr>
        <p:txBody>
          <a:bodyPr wrap="none" rtlCol="0">
            <a:noAutofit/>
          </a:bodyPr>
          <a:lstStyle/>
          <a:p>
            <a:pPr algn="ctr"/>
            <a:r>
              <a:rPr lang="en-US" sz="44000" i="1" spc="-2800" dirty="0" err="1">
                <a:latin typeface="Courier New" panose="02070309020205020404" pitchFamily="49" charset="0"/>
                <a:cs typeface="Courier New" panose="02070309020205020404" pitchFamily="49" charset="0"/>
              </a:rPr>
              <a:t>C</a:t>
            </a:r>
            <a:r>
              <a:rPr lang="en-US" sz="44000" spc="-2800" dirty="0" err="1">
                <a:solidFill>
                  <a:srgbClr val="FF0000"/>
                </a:solidFill>
                <a:latin typeface="Courier New" panose="02070309020205020404" pitchFamily="49" charset="0"/>
                <a:cs typeface="Courier New" panose="02070309020205020404" pitchFamily="49" charset="0"/>
              </a:rPr>
              <a:t>a</a:t>
            </a:r>
            <a:r>
              <a:rPr lang="en-US" sz="44000" spc="-2800" dirty="0" err="1">
                <a:latin typeface="Courier New" panose="02070309020205020404" pitchFamily="49" charset="0"/>
                <a:cs typeface="Courier New" panose="02070309020205020404" pitchFamily="49" charset="0"/>
              </a:rPr>
              <a:t>L</a:t>
            </a:r>
            <a:r>
              <a:rPr lang="en-US" sz="44000" b="1" spc="-2800" dirty="0" err="1">
                <a:solidFill>
                  <a:srgbClr val="007F00"/>
                </a:solidFill>
                <a:latin typeface="Courier New" panose="02070309020205020404" pitchFamily="49" charset="0"/>
                <a:cs typeface="Courier New" panose="02070309020205020404" pitchFamily="49" charset="0"/>
              </a:rPr>
              <a:t>L</a:t>
            </a:r>
            <a:endParaRPr lang="en-US" sz="44000" b="1" spc="-2800" dirty="0">
              <a:solidFill>
                <a:srgbClr val="007F00"/>
              </a:solidFill>
              <a:latin typeface="Courier New" panose="02070309020205020404" pitchFamily="49" charset="0"/>
              <a:cs typeface="Courier New" panose="02070309020205020404" pitchFamily="49" charset="0"/>
            </a:endParaRPr>
          </a:p>
        </p:txBody>
      </p:sp>
      <p:sp>
        <p:nvSpPr>
          <p:cNvPr id="4" name="TextBox 3">
            <a:extLst>
              <a:ext uri="{FF2B5EF4-FFF2-40B4-BE49-F238E27FC236}">
                <a16:creationId xmlns:a16="http://schemas.microsoft.com/office/drawing/2014/main" id="{19C3C533-BB19-53F8-F640-CFA275BB076B}"/>
              </a:ext>
            </a:extLst>
          </p:cNvPr>
          <p:cNvSpPr txBox="1"/>
          <p:nvPr/>
        </p:nvSpPr>
        <p:spPr>
          <a:xfrm>
            <a:off x="-203200" y="1648652"/>
            <a:ext cx="12192000" cy="6863417"/>
          </a:xfrm>
          <a:prstGeom prst="rect">
            <a:avLst/>
          </a:prstGeom>
          <a:noFill/>
        </p:spPr>
        <p:txBody>
          <a:bodyPr wrap="square" anchor="ctr">
            <a:spAutoFit/>
          </a:bodyPr>
          <a:lstStyle/>
          <a:p>
            <a:pPr algn="r"/>
            <a:r>
              <a:rPr lang="en-US" sz="44000" spc="-2800" dirty="0" err="1">
                <a:solidFill>
                  <a:srgbClr val="0000FF"/>
                </a:solidFill>
                <a:latin typeface="Courier New" panose="02070309020205020404" pitchFamily="49" charset="0"/>
                <a:cs typeface="Courier New" panose="02070309020205020404" pitchFamily="49" charset="0"/>
              </a:rPr>
              <a:t>b</a:t>
            </a:r>
            <a:r>
              <a:rPr lang="en-US" sz="44000" spc="-2800" dirty="0" err="1">
                <a:latin typeface="Courier New" panose="02070309020205020404" pitchFamily="49" charset="0"/>
                <a:cs typeface="Courier New" panose="02070309020205020404" pitchFamily="49" charset="0"/>
              </a:rPr>
              <a:t>A</a:t>
            </a:r>
            <a:r>
              <a:rPr lang="en-US" sz="44000" b="1" spc="-2800" dirty="0" err="1">
                <a:solidFill>
                  <a:srgbClr val="FFFF00"/>
                </a:solidFill>
                <a:latin typeface="Courier New" panose="02070309020205020404" pitchFamily="49" charset="0"/>
                <a:cs typeface="Courier New" panose="02070309020205020404" pitchFamily="49" charset="0"/>
              </a:rPr>
              <a:t>c</a:t>
            </a:r>
            <a:r>
              <a:rPr lang="en-US" sz="44000" spc="-2800" dirty="0" err="1">
                <a:latin typeface="Courier New" panose="02070309020205020404" pitchFamily="49" charset="0"/>
                <a:cs typeface="Courier New" panose="02070309020205020404" pitchFamily="49" charset="0"/>
              </a:rPr>
              <a:t>K</a:t>
            </a:r>
            <a:endParaRPr lang="en-US" sz="44000" spc="-2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6592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DA545-8475-4454-FB57-6F7A848A55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F57994-3B29-F603-DE66-36A5618575B3}"/>
              </a:ext>
            </a:extLst>
          </p:cNvPr>
          <p:cNvSpPr>
            <a:spLocks noGrp="1"/>
          </p:cNvSpPr>
          <p:nvPr>
            <p:ph type="title"/>
          </p:nvPr>
        </p:nvSpPr>
        <p:spPr>
          <a:xfrm>
            <a:off x="838200" y="1"/>
            <a:ext cx="10515600" cy="800099"/>
          </a:xfrm>
        </p:spPr>
        <p:txBody>
          <a:bodyPr>
            <a:normAutofit/>
          </a:bodyPr>
          <a:lstStyle/>
          <a:p>
            <a:pPr algn="ctr"/>
            <a:r>
              <a:rPr lang="en-US" b="1" dirty="0">
                <a:latin typeface="Courier New" panose="02070309020205020404" pitchFamily="49" charset="0"/>
                <a:cs typeface="Courier New" panose="02070309020205020404" pitchFamily="49" charset="0"/>
              </a:rPr>
              <a:t>MY PHILOSOPHY</a:t>
            </a:r>
          </a:p>
        </p:txBody>
      </p:sp>
      <p:sp>
        <p:nvSpPr>
          <p:cNvPr id="3" name="Content Placeholder 2">
            <a:extLst>
              <a:ext uri="{FF2B5EF4-FFF2-40B4-BE49-F238E27FC236}">
                <a16:creationId xmlns:a16="http://schemas.microsoft.com/office/drawing/2014/main" id="{289D1BB0-33BC-7D27-901C-023656ED8001}"/>
              </a:ext>
            </a:extLst>
          </p:cNvPr>
          <p:cNvSpPr>
            <a:spLocks noGrp="1"/>
          </p:cNvSpPr>
          <p:nvPr>
            <p:ph idx="1"/>
          </p:nvPr>
        </p:nvSpPr>
        <p:spPr>
          <a:xfrm>
            <a:off x="628649" y="666750"/>
            <a:ext cx="9388187" cy="6191249"/>
          </a:xfrm>
        </p:spPr>
        <p:txBody>
          <a:bodyPr anchor="ctr">
            <a:normAutofit/>
          </a:bodyPr>
          <a:lstStyle/>
          <a:p>
            <a:r>
              <a:rPr lang="en-US" sz="3200" dirty="0">
                <a:latin typeface="Inter" panose="02000503000000020004" pitchFamily="2" charset="0"/>
                <a:ea typeface="Inter" panose="02000503000000020004" pitchFamily="2" charset="0"/>
              </a:rPr>
              <a:t>This is all the way DIY</a:t>
            </a:r>
          </a:p>
          <a:p>
            <a:r>
              <a:rPr lang="en-US" sz="3200" dirty="0">
                <a:latin typeface="Inter" panose="02000503000000020004" pitchFamily="2" charset="0"/>
                <a:ea typeface="Inter" panose="02000503000000020004" pitchFamily="2" charset="0"/>
              </a:rPr>
              <a:t>I want it to be a gosh darn blast every second</a:t>
            </a:r>
          </a:p>
          <a:p>
            <a:r>
              <a:rPr lang="en-US" sz="3200" dirty="0">
                <a:latin typeface="Inter" panose="02000503000000020004" pitchFamily="2" charset="0"/>
                <a:ea typeface="Inter" panose="02000503000000020004" pitchFamily="2" charset="0"/>
              </a:rPr>
              <a:t>Breezy perfectionism – try as hard as possible, expect nothing at all</a:t>
            </a:r>
          </a:p>
          <a:p>
            <a:r>
              <a:rPr lang="en-US" sz="3200" dirty="0">
                <a:latin typeface="Inter" panose="02000503000000020004" pitchFamily="2" charset="0"/>
                <a:ea typeface="Inter" panose="02000503000000020004" pitchFamily="2" charset="0"/>
              </a:rPr>
              <a:t>This is going to be a challenge for me, especially if I need to be authoritative</a:t>
            </a:r>
          </a:p>
          <a:p>
            <a:r>
              <a:rPr lang="en-US" sz="3200" dirty="0">
                <a:latin typeface="Inter" panose="02000503000000020004" pitchFamily="2" charset="0"/>
                <a:ea typeface="Inter" panose="02000503000000020004" pitchFamily="2" charset="0"/>
              </a:rPr>
              <a:t>I am going to “no worries if not” my way into a full theatrical production</a:t>
            </a:r>
          </a:p>
          <a:p>
            <a:r>
              <a:rPr lang="en-US" sz="3200" dirty="0">
                <a:latin typeface="Inter" panose="02000503000000020004" pitchFamily="2" charset="0"/>
                <a:ea typeface="Inter" panose="02000503000000020004" pitchFamily="2" charset="0"/>
              </a:rPr>
              <a:t>I am also going to take this way too seriously but it’s also like </a:t>
            </a:r>
            <a:r>
              <a:rPr lang="en-US" sz="3200" dirty="0" err="1">
                <a:latin typeface="Inter" panose="02000503000000020004" pitchFamily="2" charset="0"/>
                <a:ea typeface="Inter" panose="02000503000000020004" pitchFamily="2" charset="0"/>
              </a:rPr>
              <a:t>nbd</a:t>
            </a:r>
            <a:r>
              <a:rPr lang="en-US" sz="3200" dirty="0">
                <a:latin typeface="Inter" panose="02000503000000020004" pitchFamily="2" charset="0"/>
                <a:ea typeface="Inter" panose="02000503000000020004" pitchFamily="2" charset="0"/>
              </a:rPr>
              <a:t> so don’t even worry about it guys</a:t>
            </a:r>
          </a:p>
        </p:txBody>
      </p:sp>
    </p:spTree>
    <p:extLst>
      <p:ext uri="{BB962C8B-B14F-4D97-AF65-F5344CB8AC3E}">
        <p14:creationId xmlns:p14="http://schemas.microsoft.com/office/powerpoint/2010/main" val="1240959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DA545-8475-4454-FB57-6F7A848A55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F57994-3B29-F603-DE66-36A5618575B3}"/>
              </a:ext>
            </a:extLst>
          </p:cNvPr>
          <p:cNvSpPr>
            <a:spLocks noGrp="1"/>
          </p:cNvSpPr>
          <p:nvPr>
            <p:ph type="title"/>
          </p:nvPr>
        </p:nvSpPr>
        <p:spPr>
          <a:xfrm>
            <a:off x="838200" y="2"/>
            <a:ext cx="10515600" cy="779316"/>
          </a:xfrm>
        </p:spPr>
        <p:txBody>
          <a:bodyPr/>
          <a:lstStyle/>
          <a:p>
            <a:pPr algn="ctr"/>
            <a:r>
              <a:rPr lang="en-US" b="1" dirty="0">
                <a:latin typeface="Courier New" panose="02070309020205020404" pitchFamily="49" charset="0"/>
                <a:cs typeface="Courier New" panose="02070309020205020404" pitchFamily="49" charset="0"/>
              </a:rPr>
              <a:t>MY PHILOSOPHY CONT’D</a:t>
            </a:r>
          </a:p>
        </p:txBody>
      </p:sp>
      <p:sp>
        <p:nvSpPr>
          <p:cNvPr id="3" name="Content Placeholder 2">
            <a:extLst>
              <a:ext uri="{FF2B5EF4-FFF2-40B4-BE49-F238E27FC236}">
                <a16:creationId xmlns:a16="http://schemas.microsoft.com/office/drawing/2014/main" id="{289D1BB0-33BC-7D27-901C-023656ED8001}"/>
              </a:ext>
            </a:extLst>
          </p:cNvPr>
          <p:cNvSpPr>
            <a:spLocks noGrp="1"/>
          </p:cNvSpPr>
          <p:nvPr>
            <p:ph idx="1"/>
          </p:nvPr>
        </p:nvSpPr>
        <p:spPr>
          <a:xfrm>
            <a:off x="628649" y="666750"/>
            <a:ext cx="5467351" cy="6191249"/>
          </a:xfrm>
        </p:spPr>
        <p:txBody>
          <a:bodyPr anchor="ctr">
            <a:normAutofit/>
          </a:bodyPr>
          <a:lstStyle/>
          <a:p>
            <a:r>
              <a:rPr lang="en-US" sz="3200" dirty="0">
                <a:latin typeface="Inter" panose="02000503000000020004" pitchFamily="2" charset="0"/>
                <a:ea typeface="Inter" panose="02000503000000020004" pitchFamily="2" charset="0"/>
              </a:rPr>
              <a:t>This will be an openly collaborative environment</a:t>
            </a:r>
          </a:p>
          <a:p>
            <a:r>
              <a:rPr lang="en-US" sz="3200" dirty="0">
                <a:latin typeface="Inter" panose="02000503000000020004" pitchFamily="2" charset="0"/>
                <a:ea typeface="Inter" panose="02000503000000020004" pitchFamily="2" charset="0"/>
              </a:rPr>
              <a:t>There are no bad ideas</a:t>
            </a:r>
          </a:p>
          <a:p>
            <a:r>
              <a:rPr lang="en-US" sz="3200" dirty="0">
                <a:latin typeface="Inter" panose="02000503000000020004" pitchFamily="2" charset="0"/>
                <a:ea typeface="Inter" panose="02000503000000020004" pitchFamily="2" charset="0"/>
              </a:rPr>
              <a:t>There may be bad decisions</a:t>
            </a:r>
          </a:p>
          <a:p>
            <a:r>
              <a:rPr lang="en-US" sz="3200" dirty="0">
                <a:latin typeface="Inter" panose="02000503000000020004" pitchFamily="2" charset="0"/>
                <a:ea typeface="Inter" panose="02000503000000020004" pitchFamily="2" charset="0"/>
              </a:rPr>
              <a:t>Ultimately, for better or worse, I’m responsible</a:t>
            </a:r>
          </a:p>
        </p:txBody>
      </p:sp>
      <p:pic>
        <p:nvPicPr>
          <p:cNvPr id="4" name="allegiance">
            <a:hlinkClick r:id="" action="ppaction://media"/>
            <a:extLst>
              <a:ext uri="{FF2B5EF4-FFF2-40B4-BE49-F238E27FC236}">
                <a16:creationId xmlns:a16="http://schemas.microsoft.com/office/drawing/2014/main" id="{AE8EBD63-27B8-D2CE-71DF-F66ECDF3DE4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96000" y="2047874"/>
            <a:ext cx="6096000" cy="3429000"/>
          </a:xfrm>
          <a:prstGeom prst="rect">
            <a:avLst/>
          </a:prstGeom>
        </p:spPr>
      </p:pic>
    </p:spTree>
    <p:extLst>
      <p:ext uri="{BB962C8B-B14F-4D97-AF65-F5344CB8AC3E}">
        <p14:creationId xmlns:p14="http://schemas.microsoft.com/office/powerpoint/2010/main" val="2826770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5770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27" fill="hold" display="0">
                  <p:stCondLst>
                    <p:cond delay="indefinite"/>
                  </p:stCondLst>
                </p:cTn>
                <p:tgtEl>
                  <p:spTgt spid="4"/>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FD839-4AB7-CF1A-F23E-DEA9FF0524C5}"/>
              </a:ext>
            </a:extLst>
          </p:cNvPr>
          <p:cNvSpPr>
            <a:spLocks noGrp="1"/>
          </p:cNvSpPr>
          <p:nvPr>
            <p:ph type="ctrTitle"/>
          </p:nvPr>
        </p:nvSpPr>
        <p:spPr>
          <a:xfrm>
            <a:off x="0" y="1"/>
            <a:ext cx="12192000" cy="6857999"/>
          </a:xfrm>
        </p:spPr>
        <p:txBody>
          <a:bodyPr anchor="ctr">
            <a:normAutofit/>
          </a:bodyPr>
          <a:lstStyle/>
          <a:p>
            <a:r>
              <a:rPr lang="en-US" sz="13800" b="1" dirty="0">
                <a:latin typeface="Courier New" panose="02070309020205020404" pitchFamily="49" charset="0"/>
                <a:cs typeface="Courier New" panose="02070309020205020404" pitchFamily="49" charset="0"/>
              </a:rPr>
              <a:t>LET’S GET ROCKIN’!</a:t>
            </a:r>
          </a:p>
        </p:txBody>
      </p:sp>
    </p:spTree>
    <p:extLst>
      <p:ext uri="{BB962C8B-B14F-4D97-AF65-F5344CB8AC3E}">
        <p14:creationId xmlns:p14="http://schemas.microsoft.com/office/powerpoint/2010/main" val="2019408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678364-8928-327F-4886-6C4D1DC7D79B}"/>
            </a:ext>
          </a:extLst>
        </p:cNvPr>
        <p:cNvGrpSpPr/>
        <p:nvPr/>
      </p:nvGrpSpPr>
      <p:grpSpPr>
        <a:xfrm>
          <a:off x="0" y="0"/>
          <a:ext cx="0" cy="0"/>
          <a:chOff x="0" y="0"/>
          <a:chExt cx="0" cy="0"/>
        </a:xfrm>
      </p:grpSpPr>
      <p:sp>
        <p:nvSpPr>
          <p:cNvPr id="4" name="Oval 3">
            <a:extLst>
              <a:ext uri="{FF2B5EF4-FFF2-40B4-BE49-F238E27FC236}">
                <a16:creationId xmlns:a16="http://schemas.microsoft.com/office/drawing/2014/main" id="{DD2F41E8-C0BD-94CA-626E-11109E43C8BB}"/>
              </a:ext>
            </a:extLst>
          </p:cNvPr>
          <p:cNvSpPr/>
          <p:nvPr/>
        </p:nvSpPr>
        <p:spPr>
          <a:xfrm>
            <a:off x="59254" y="2573175"/>
            <a:ext cx="1233195" cy="123319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934162-D135-AF88-FAB3-BE3E70BFAC16}"/>
              </a:ext>
            </a:extLst>
          </p:cNvPr>
          <p:cNvSpPr>
            <a:spLocks noGrp="1"/>
          </p:cNvSpPr>
          <p:nvPr>
            <p:ph type="title"/>
          </p:nvPr>
        </p:nvSpPr>
        <p:spPr>
          <a:xfrm>
            <a:off x="838200" y="0"/>
            <a:ext cx="10515600" cy="1117932"/>
          </a:xfrm>
        </p:spPr>
        <p:txBody>
          <a:bodyPr/>
          <a:lstStyle/>
          <a:p>
            <a:pPr algn="ctr"/>
            <a:r>
              <a:rPr lang="en-US" b="1" dirty="0">
                <a:latin typeface="Courier New" panose="02070309020205020404" pitchFamily="49" charset="0"/>
                <a:cs typeface="Courier New" panose="02070309020205020404" pitchFamily="49" charset="0"/>
              </a:rPr>
              <a:t>PRODUCTION TIMELINE</a:t>
            </a:r>
          </a:p>
        </p:txBody>
      </p:sp>
      <p:cxnSp>
        <p:nvCxnSpPr>
          <p:cNvPr id="5" name="Straight Connector 4">
            <a:extLst>
              <a:ext uri="{FF2B5EF4-FFF2-40B4-BE49-F238E27FC236}">
                <a16:creationId xmlns:a16="http://schemas.microsoft.com/office/drawing/2014/main" id="{F7142141-A2B3-657A-152E-17607E7D14A2}"/>
              </a:ext>
            </a:extLst>
          </p:cNvPr>
          <p:cNvCxnSpPr>
            <a:cxnSpLocks/>
          </p:cNvCxnSpPr>
          <p:nvPr/>
        </p:nvCxnSpPr>
        <p:spPr>
          <a:xfrm>
            <a:off x="0" y="3806371"/>
            <a:ext cx="12192000" cy="0"/>
          </a:xfrm>
          <a:prstGeom prst="line">
            <a:avLst/>
          </a:prstGeom>
          <a:ln w="76200"/>
        </p:spPr>
        <p:style>
          <a:lnRef idx="2">
            <a:schemeClr val="dk1"/>
          </a:lnRef>
          <a:fillRef idx="0">
            <a:schemeClr val="dk1"/>
          </a:fillRef>
          <a:effectRef idx="1">
            <a:schemeClr val="dk1"/>
          </a:effectRef>
          <a:fontRef idx="minor">
            <a:schemeClr val="tx1"/>
          </a:fontRef>
        </p:style>
      </p:cxnSp>
      <p:sp>
        <p:nvSpPr>
          <p:cNvPr id="7" name="TextBox 6">
            <a:extLst>
              <a:ext uri="{FF2B5EF4-FFF2-40B4-BE49-F238E27FC236}">
                <a16:creationId xmlns:a16="http://schemas.microsoft.com/office/drawing/2014/main" id="{D0ABBDA0-B6D1-6DE2-2C31-ED191654210E}"/>
              </a:ext>
            </a:extLst>
          </p:cNvPr>
          <p:cNvSpPr txBox="1"/>
          <p:nvPr/>
        </p:nvSpPr>
        <p:spPr>
          <a:xfrm>
            <a:off x="0" y="3806371"/>
            <a:ext cx="873957"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APRIL</a:t>
            </a:r>
          </a:p>
        </p:txBody>
      </p:sp>
      <p:sp>
        <p:nvSpPr>
          <p:cNvPr id="8" name="TextBox 7">
            <a:extLst>
              <a:ext uri="{FF2B5EF4-FFF2-40B4-BE49-F238E27FC236}">
                <a16:creationId xmlns:a16="http://schemas.microsoft.com/office/drawing/2014/main" id="{8B9B1D5F-A648-5067-10D1-1F4EC1579BA8}"/>
              </a:ext>
            </a:extLst>
          </p:cNvPr>
          <p:cNvSpPr txBox="1"/>
          <p:nvPr/>
        </p:nvSpPr>
        <p:spPr>
          <a:xfrm>
            <a:off x="1192139" y="3787444"/>
            <a:ext cx="598241"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MAY</a:t>
            </a:r>
          </a:p>
        </p:txBody>
      </p:sp>
      <p:sp>
        <p:nvSpPr>
          <p:cNvPr id="9" name="TextBox 8">
            <a:extLst>
              <a:ext uri="{FF2B5EF4-FFF2-40B4-BE49-F238E27FC236}">
                <a16:creationId xmlns:a16="http://schemas.microsoft.com/office/drawing/2014/main" id="{51F84E8A-A5A9-37B2-E21F-1400CC2C65B7}"/>
              </a:ext>
            </a:extLst>
          </p:cNvPr>
          <p:cNvSpPr txBox="1"/>
          <p:nvPr/>
        </p:nvSpPr>
        <p:spPr>
          <a:xfrm>
            <a:off x="3249343" y="380637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JUNE</a:t>
            </a:r>
          </a:p>
        </p:txBody>
      </p:sp>
      <p:sp>
        <p:nvSpPr>
          <p:cNvPr id="10" name="TextBox 9">
            <a:extLst>
              <a:ext uri="{FF2B5EF4-FFF2-40B4-BE49-F238E27FC236}">
                <a16:creationId xmlns:a16="http://schemas.microsoft.com/office/drawing/2014/main" id="{F48DC6FF-AC06-6279-4636-1512ED17FF08}"/>
              </a:ext>
            </a:extLst>
          </p:cNvPr>
          <p:cNvSpPr txBox="1"/>
          <p:nvPr/>
        </p:nvSpPr>
        <p:spPr>
          <a:xfrm>
            <a:off x="4663532" y="383289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JULY</a:t>
            </a:r>
          </a:p>
        </p:txBody>
      </p:sp>
      <p:sp>
        <p:nvSpPr>
          <p:cNvPr id="11" name="TextBox 10">
            <a:extLst>
              <a:ext uri="{FF2B5EF4-FFF2-40B4-BE49-F238E27FC236}">
                <a16:creationId xmlns:a16="http://schemas.microsoft.com/office/drawing/2014/main" id="{1529500C-5A1F-8310-1E05-9189C0233A8E}"/>
              </a:ext>
            </a:extLst>
          </p:cNvPr>
          <p:cNvSpPr txBox="1"/>
          <p:nvPr/>
        </p:nvSpPr>
        <p:spPr>
          <a:xfrm>
            <a:off x="7983825" y="3787444"/>
            <a:ext cx="1011815"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AUGUST</a:t>
            </a:r>
          </a:p>
        </p:txBody>
      </p:sp>
      <p:sp>
        <p:nvSpPr>
          <p:cNvPr id="12" name="Rectangle 11">
            <a:extLst>
              <a:ext uri="{FF2B5EF4-FFF2-40B4-BE49-F238E27FC236}">
                <a16:creationId xmlns:a16="http://schemas.microsoft.com/office/drawing/2014/main" id="{DAEF8AA6-C51B-F6BF-3CE8-4218C4A4B185}"/>
              </a:ext>
            </a:extLst>
          </p:cNvPr>
          <p:cNvSpPr/>
          <p:nvPr/>
        </p:nvSpPr>
        <p:spPr>
          <a:xfrm>
            <a:off x="11455901" y="1828686"/>
            <a:ext cx="736099" cy="395536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ter" panose="02000503000000020004" pitchFamily="2" charset="0"/>
                <a:ea typeface="Inter" panose="02000503000000020004" pitchFamily="2" charset="0"/>
              </a:rPr>
              <a:t>S</a:t>
            </a:r>
          </a:p>
          <a:p>
            <a:pPr algn="ctr"/>
            <a:r>
              <a:rPr lang="en-US" b="1" dirty="0">
                <a:solidFill>
                  <a:schemeClr val="tx1"/>
                </a:solidFill>
                <a:latin typeface="Inter" panose="02000503000000020004" pitchFamily="2" charset="0"/>
                <a:ea typeface="Inter" panose="02000503000000020004" pitchFamily="2" charset="0"/>
              </a:rPr>
              <a:t>H</a:t>
            </a:r>
          </a:p>
          <a:p>
            <a:pPr algn="ctr"/>
            <a:r>
              <a:rPr lang="en-US" b="1" dirty="0">
                <a:solidFill>
                  <a:schemeClr val="tx1"/>
                </a:solidFill>
                <a:latin typeface="Inter" panose="02000503000000020004" pitchFamily="2" charset="0"/>
                <a:ea typeface="Inter" panose="02000503000000020004" pitchFamily="2" charset="0"/>
              </a:rPr>
              <a:t>O</a:t>
            </a:r>
          </a:p>
          <a:p>
            <a:pPr algn="ctr"/>
            <a:r>
              <a:rPr lang="en-US" b="1" dirty="0">
                <a:solidFill>
                  <a:schemeClr val="tx1"/>
                </a:solidFill>
                <a:latin typeface="Inter" panose="02000503000000020004" pitchFamily="2" charset="0"/>
                <a:ea typeface="Inter" panose="02000503000000020004" pitchFamily="2" charset="0"/>
              </a:rPr>
              <a:t>W</a:t>
            </a:r>
          </a:p>
          <a:p>
            <a:pPr algn="ctr"/>
            <a:r>
              <a:rPr lang="en-US" b="1" dirty="0">
                <a:solidFill>
                  <a:schemeClr val="tx1"/>
                </a:solidFill>
                <a:latin typeface="Inter" panose="02000503000000020004" pitchFamily="2" charset="0"/>
                <a:ea typeface="Inter" panose="02000503000000020004" pitchFamily="2" charset="0"/>
              </a:rPr>
              <a:t>S</a:t>
            </a:r>
          </a:p>
        </p:txBody>
      </p:sp>
      <p:pic>
        <p:nvPicPr>
          <p:cNvPr id="1026" name="Picture 2" descr="Let's Rock, Let's Rock Today&quot; Sticker for Sale by artsybymeg | Redbubble">
            <a:extLst>
              <a:ext uri="{FF2B5EF4-FFF2-40B4-BE49-F238E27FC236}">
                <a16:creationId xmlns:a16="http://schemas.microsoft.com/office/drawing/2014/main" id="{576B3404-CED9-0663-F238-7638D3A3EC9A}"/>
              </a:ext>
            </a:extLst>
          </p:cNvPr>
          <p:cNvPicPr>
            <a:picLocks noChangeAspect="1" noChangeArrowheads="1"/>
          </p:cNvPicPr>
          <p:nvPr/>
        </p:nvPicPr>
        <p:blipFill>
          <a:blip r:embed="rId2">
            <a:clrChange>
              <a:clrFrom>
                <a:srgbClr val="F8F8F8"/>
              </a:clrFrom>
              <a:clrTo>
                <a:srgbClr val="F8F8F8">
                  <a:alpha val="0"/>
                </a:srgbClr>
              </a:clrTo>
            </a:clrChange>
            <a:extLst>
              <a:ext uri="{28A0092B-C50C-407E-A947-70E740481C1C}">
                <a14:useLocalDpi xmlns:a14="http://schemas.microsoft.com/office/drawing/2010/main" val="0"/>
              </a:ext>
            </a:extLst>
          </a:blip>
          <a:srcRect/>
          <a:stretch>
            <a:fillRect/>
          </a:stretch>
        </p:blipFill>
        <p:spPr bwMode="auto">
          <a:xfrm>
            <a:off x="-399758" y="3910803"/>
            <a:ext cx="2564536" cy="256453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0D7B0379-06B1-CF70-AF17-6D3447EB4087}"/>
              </a:ext>
            </a:extLst>
          </p:cNvPr>
          <p:cNvSpPr/>
          <p:nvPr/>
        </p:nvSpPr>
        <p:spPr>
          <a:xfrm>
            <a:off x="9080933" y="1609023"/>
            <a:ext cx="1277257" cy="629610"/>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PREVIEW</a:t>
            </a:r>
          </a:p>
          <a:p>
            <a:pPr algn="ctr"/>
            <a:r>
              <a:rPr lang="en-US" b="1" dirty="0">
                <a:solidFill>
                  <a:srgbClr val="FF0000"/>
                </a:solidFill>
              </a:rPr>
              <a:t>8/14</a:t>
            </a:r>
          </a:p>
        </p:txBody>
      </p:sp>
      <p:sp>
        <p:nvSpPr>
          <p:cNvPr id="14" name="Rectangle 13">
            <a:extLst>
              <a:ext uri="{FF2B5EF4-FFF2-40B4-BE49-F238E27FC236}">
                <a16:creationId xmlns:a16="http://schemas.microsoft.com/office/drawing/2014/main" id="{14F7FA9B-E9D6-B990-4429-6FD82E7E3935}"/>
              </a:ext>
            </a:extLst>
          </p:cNvPr>
          <p:cNvSpPr/>
          <p:nvPr/>
        </p:nvSpPr>
        <p:spPr>
          <a:xfrm>
            <a:off x="10006687" y="3051630"/>
            <a:ext cx="1439500" cy="728222"/>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b="1" dirty="0">
                <a:solidFill>
                  <a:schemeClr val="tx1"/>
                </a:solidFill>
              </a:rPr>
              <a:t>CHILLIN</a:t>
            </a:r>
          </a:p>
          <a:p>
            <a:pPr algn="r"/>
            <a:r>
              <a:rPr lang="en-US" b="1" dirty="0">
                <a:solidFill>
                  <a:srgbClr val="FF7F00"/>
                </a:solidFill>
              </a:rPr>
              <a:t>8/24-8/29</a:t>
            </a:r>
          </a:p>
        </p:txBody>
      </p:sp>
      <p:sp>
        <p:nvSpPr>
          <p:cNvPr id="15" name="Rectangle 14">
            <a:extLst>
              <a:ext uri="{FF2B5EF4-FFF2-40B4-BE49-F238E27FC236}">
                <a16:creationId xmlns:a16="http://schemas.microsoft.com/office/drawing/2014/main" id="{4E314C6A-A564-EE11-2872-5558B5BBA4A8}"/>
              </a:ext>
            </a:extLst>
          </p:cNvPr>
          <p:cNvSpPr/>
          <p:nvPr/>
        </p:nvSpPr>
        <p:spPr>
          <a:xfrm>
            <a:off x="11484475" y="2126697"/>
            <a:ext cx="678949" cy="41455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8/29</a:t>
            </a:r>
          </a:p>
        </p:txBody>
      </p:sp>
      <p:sp>
        <p:nvSpPr>
          <p:cNvPr id="16" name="Rectangle 15">
            <a:extLst>
              <a:ext uri="{FF2B5EF4-FFF2-40B4-BE49-F238E27FC236}">
                <a16:creationId xmlns:a16="http://schemas.microsoft.com/office/drawing/2014/main" id="{4CA8ECE0-34D5-7821-5810-EC8B91BFAB62}"/>
              </a:ext>
            </a:extLst>
          </p:cNvPr>
          <p:cNvSpPr/>
          <p:nvPr/>
        </p:nvSpPr>
        <p:spPr>
          <a:xfrm>
            <a:off x="11484473" y="2458296"/>
            <a:ext cx="678949" cy="41455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8/30</a:t>
            </a:r>
          </a:p>
        </p:txBody>
      </p:sp>
      <p:sp>
        <p:nvSpPr>
          <p:cNvPr id="17" name="Rectangle 16">
            <a:extLst>
              <a:ext uri="{FF2B5EF4-FFF2-40B4-BE49-F238E27FC236}">
                <a16:creationId xmlns:a16="http://schemas.microsoft.com/office/drawing/2014/main" id="{D87941CA-6016-5EBC-1471-43A33CE6F7C8}"/>
              </a:ext>
            </a:extLst>
          </p:cNvPr>
          <p:cNvSpPr/>
          <p:nvPr/>
        </p:nvSpPr>
        <p:spPr>
          <a:xfrm>
            <a:off x="11484473" y="4739892"/>
            <a:ext cx="678949" cy="41455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8/30</a:t>
            </a:r>
          </a:p>
        </p:txBody>
      </p:sp>
      <p:sp>
        <p:nvSpPr>
          <p:cNvPr id="18" name="Rectangle 17">
            <a:extLst>
              <a:ext uri="{FF2B5EF4-FFF2-40B4-BE49-F238E27FC236}">
                <a16:creationId xmlns:a16="http://schemas.microsoft.com/office/drawing/2014/main" id="{FBDA6524-6A5B-4046-77C9-9A45140072B3}"/>
              </a:ext>
            </a:extLst>
          </p:cNvPr>
          <p:cNvSpPr/>
          <p:nvPr/>
        </p:nvSpPr>
        <p:spPr>
          <a:xfrm>
            <a:off x="11484472" y="5054695"/>
            <a:ext cx="678949" cy="41455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8/31</a:t>
            </a:r>
          </a:p>
        </p:txBody>
      </p:sp>
      <p:sp>
        <p:nvSpPr>
          <p:cNvPr id="19" name="TextBox 18">
            <a:extLst>
              <a:ext uri="{FF2B5EF4-FFF2-40B4-BE49-F238E27FC236}">
                <a16:creationId xmlns:a16="http://schemas.microsoft.com/office/drawing/2014/main" id="{28666ED7-2CD6-4C33-2503-56D9664F5041}"/>
              </a:ext>
            </a:extLst>
          </p:cNvPr>
          <p:cNvSpPr txBox="1"/>
          <p:nvPr/>
        </p:nvSpPr>
        <p:spPr>
          <a:xfrm>
            <a:off x="9837203" y="5170620"/>
            <a:ext cx="1512938" cy="646331"/>
          </a:xfrm>
          <a:prstGeom prst="rect">
            <a:avLst/>
          </a:prstGeom>
          <a:noFill/>
        </p:spPr>
        <p:txBody>
          <a:bodyPr wrap="square" rtlCol="0">
            <a:spAutoFit/>
          </a:bodyPr>
          <a:lstStyle/>
          <a:p>
            <a:r>
              <a:rPr lang="en-US" b="1" dirty="0">
                <a:solidFill>
                  <a:schemeClr val="accent5"/>
                </a:solidFill>
                <a:latin typeface="Inter" panose="02000503000000020004" pitchFamily="2" charset="0"/>
                <a:ea typeface="Inter" panose="02000503000000020004" pitchFamily="2" charset="0"/>
              </a:rPr>
              <a:t>Sarah Out</a:t>
            </a:r>
          </a:p>
          <a:p>
            <a:r>
              <a:rPr lang="en-US" b="1" dirty="0">
                <a:solidFill>
                  <a:schemeClr val="accent5"/>
                </a:solidFill>
                <a:latin typeface="Inter" panose="02000503000000020004" pitchFamily="2" charset="0"/>
                <a:ea typeface="Inter" panose="02000503000000020004" pitchFamily="2" charset="0"/>
              </a:rPr>
              <a:t>8/16-8/23</a:t>
            </a:r>
          </a:p>
        </p:txBody>
      </p:sp>
      <p:sp>
        <p:nvSpPr>
          <p:cNvPr id="53" name="Rectangle 52">
            <a:extLst>
              <a:ext uri="{FF2B5EF4-FFF2-40B4-BE49-F238E27FC236}">
                <a16:creationId xmlns:a16="http://schemas.microsoft.com/office/drawing/2014/main" id="{5C1871F4-CC00-C861-0A71-CE0ECF5C5A78}"/>
              </a:ext>
            </a:extLst>
          </p:cNvPr>
          <p:cNvSpPr/>
          <p:nvPr/>
        </p:nvSpPr>
        <p:spPr>
          <a:xfrm>
            <a:off x="8589443" y="2872850"/>
            <a:ext cx="982314" cy="900050"/>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b="1" dirty="0">
                <a:solidFill>
                  <a:schemeClr val="tx1"/>
                </a:solidFill>
              </a:rPr>
              <a:t>DRESS</a:t>
            </a:r>
          </a:p>
          <a:p>
            <a:pPr algn="r"/>
            <a:r>
              <a:rPr lang="en-US" b="1" dirty="0">
                <a:solidFill>
                  <a:srgbClr val="FF7F00"/>
                </a:solidFill>
              </a:rPr>
              <a:t>8/9 (?)</a:t>
            </a:r>
          </a:p>
          <a:p>
            <a:pPr algn="r"/>
            <a:r>
              <a:rPr lang="en-US" b="1" dirty="0">
                <a:solidFill>
                  <a:srgbClr val="FF7F00"/>
                </a:solidFill>
              </a:rPr>
              <a:t>8/10 (?)</a:t>
            </a:r>
          </a:p>
        </p:txBody>
      </p:sp>
      <p:sp>
        <p:nvSpPr>
          <p:cNvPr id="54" name="TextBox 53">
            <a:extLst>
              <a:ext uri="{FF2B5EF4-FFF2-40B4-BE49-F238E27FC236}">
                <a16:creationId xmlns:a16="http://schemas.microsoft.com/office/drawing/2014/main" id="{20F4A748-77E2-6EAA-E8DD-F55ABC7C9131}"/>
              </a:ext>
            </a:extLst>
          </p:cNvPr>
          <p:cNvSpPr txBox="1"/>
          <p:nvPr/>
        </p:nvSpPr>
        <p:spPr>
          <a:xfrm>
            <a:off x="7082665" y="1732929"/>
            <a:ext cx="1332461" cy="646331"/>
          </a:xfrm>
          <a:prstGeom prst="rect">
            <a:avLst/>
          </a:prstGeom>
          <a:noFill/>
        </p:spPr>
        <p:txBody>
          <a:bodyPr wrap="square" rtlCol="0">
            <a:spAutoFit/>
          </a:bodyPr>
          <a:lstStyle/>
          <a:p>
            <a:pPr algn="r"/>
            <a:r>
              <a:rPr lang="en-US" b="1" dirty="0">
                <a:latin typeface="Inter" panose="02000503000000020004" pitchFamily="2" charset="0"/>
                <a:ea typeface="Inter" panose="02000503000000020004" pitchFamily="2" charset="0"/>
              </a:rPr>
              <a:t>Off-Book</a:t>
            </a:r>
          </a:p>
          <a:p>
            <a:pPr algn="r"/>
            <a:r>
              <a:rPr lang="en-US" b="1" dirty="0">
                <a:solidFill>
                  <a:srgbClr val="FF7F00"/>
                </a:solidFill>
                <a:latin typeface="Inter" panose="02000503000000020004" pitchFamily="2" charset="0"/>
                <a:ea typeface="Inter" panose="02000503000000020004" pitchFamily="2" charset="0"/>
              </a:rPr>
              <a:t>8/1 (?)</a:t>
            </a:r>
          </a:p>
        </p:txBody>
      </p:sp>
      <p:sp>
        <p:nvSpPr>
          <p:cNvPr id="55" name="TextBox 54">
            <a:extLst>
              <a:ext uri="{FF2B5EF4-FFF2-40B4-BE49-F238E27FC236}">
                <a16:creationId xmlns:a16="http://schemas.microsoft.com/office/drawing/2014/main" id="{944A9DC9-E32B-4320-B9A2-39B5C0101864}"/>
              </a:ext>
            </a:extLst>
          </p:cNvPr>
          <p:cNvSpPr txBox="1"/>
          <p:nvPr/>
        </p:nvSpPr>
        <p:spPr>
          <a:xfrm>
            <a:off x="2954350" y="1083082"/>
            <a:ext cx="1332461" cy="646331"/>
          </a:xfrm>
          <a:prstGeom prst="rect">
            <a:avLst/>
          </a:prstGeom>
          <a:noFill/>
        </p:spPr>
        <p:txBody>
          <a:bodyPr wrap="square" rtlCol="0">
            <a:spAutoFit/>
          </a:bodyPr>
          <a:lstStyle/>
          <a:p>
            <a:r>
              <a:rPr lang="en-US" b="1" dirty="0">
                <a:latin typeface="Inter" panose="02000503000000020004" pitchFamily="2" charset="0"/>
                <a:ea typeface="Inter" panose="02000503000000020004" pitchFamily="2" charset="0"/>
              </a:rPr>
              <a:t>Auditions</a:t>
            </a:r>
          </a:p>
          <a:p>
            <a:r>
              <a:rPr lang="en-US" b="1" dirty="0">
                <a:solidFill>
                  <a:srgbClr val="FF7F00"/>
                </a:solidFill>
                <a:latin typeface="Inter" panose="02000503000000020004" pitchFamily="2" charset="0"/>
                <a:ea typeface="Inter" panose="02000503000000020004" pitchFamily="2" charset="0"/>
              </a:rPr>
              <a:t>5/25 (?)</a:t>
            </a:r>
          </a:p>
        </p:txBody>
      </p:sp>
      <p:sp>
        <p:nvSpPr>
          <p:cNvPr id="56" name="TextBox 55">
            <a:extLst>
              <a:ext uri="{FF2B5EF4-FFF2-40B4-BE49-F238E27FC236}">
                <a16:creationId xmlns:a16="http://schemas.microsoft.com/office/drawing/2014/main" id="{ECA52B60-669F-60AB-D692-1C504A24C533}"/>
              </a:ext>
            </a:extLst>
          </p:cNvPr>
          <p:cNvSpPr txBox="1"/>
          <p:nvPr/>
        </p:nvSpPr>
        <p:spPr>
          <a:xfrm>
            <a:off x="3253890" y="4175703"/>
            <a:ext cx="1332461" cy="646331"/>
          </a:xfrm>
          <a:prstGeom prst="rect">
            <a:avLst/>
          </a:prstGeom>
          <a:noFill/>
        </p:spPr>
        <p:txBody>
          <a:bodyPr wrap="square" rtlCol="0">
            <a:spAutoFit/>
          </a:bodyPr>
          <a:lstStyle/>
          <a:p>
            <a:r>
              <a:rPr lang="en-US" b="1" dirty="0">
                <a:latin typeface="Inter" panose="02000503000000020004" pitchFamily="2" charset="0"/>
                <a:ea typeface="Inter" panose="02000503000000020004" pitchFamily="2" charset="0"/>
              </a:rPr>
              <a:t>Cast Set</a:t>
            </a:r>
          </a:p>
          <a:p>
            <a:r>
              <a:rPr lang="en-US" b="1">
                <a:solidFill>
                  <a:srgbClr val="FF7F00"/>
                </a:solidFill>
                <a:latin typeface="Inter" panose="02000503000000020004" pitchFamily="2" charset="0"/>
                <a:ea typeface="Inter" panose="02000503000000020004" pitchFamily="2" charset="0"/>
              </a:rPr>
              <a:t>6/1 </a:t>
            </a:r>
            <a:r>
              <a:rPr lang="en-US" b="1" dirty="0">
                <a:solidFill>
                  <a:srgbClr val="FF7F00"/>
                </a:solidFill>
                <a:latin typeface="Inter" panose="02000503000000020004" pitchFamily="2" charset="0"/>
                <a:ea typeface="Inter" panose="02000503000000020004" pitchFamily="2" charset="0"/>
              </a:rPr>
              <a:t>(?)</a:t>
            </a:r>
          </a:p>
        </p:txBody>
      </p:sp>
      <p:sp>
        <p:nvSpPr>
          <p:cNvPr id="57" name="Rectangle 56">
            <a:extLst>
              <a:ext uri="{FF2B5EF4-FFF2-40B4-BE49-F238E27FC236}">
                <a16:creationId xmlns:a16="http://schemas.microsoft.com/office/drawing/2014/main" id="{A33A0F09-BCB3-816E-B645-F84251C1ECC1}"/>
              </a:ext>
            </a:extLst>
          </p:cNvPr>
          <p:cNvSpPr/>
          <p:nvPr/>
        </p:nvSpPr>
        <p:spPr>
          <a:xfrm>
            <a:off x="5462396" y="3829688"/>
            <a:ext cx="1011815" cy="776563"/>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b="1" dirty="0">
                <a:solidFill>
                  <a:schemeClr val="tx1"/>
                </a:solidFill>
              </a:rPr>
              <a:t>TECH</a:t>
            </a:r>
          </a:p>
          <a:p>
            <a:pPr algn="r"/>
            <a:r>
              <a:rPr lang="en-US" b="1" dirty="0">
                <a:solidFill>
                  <a:srgbClr val="FF7F00"/>
                </a:solidFill>
              </a:rPr>
              <a:t>7/12 (?)</a:t>
            </a:r>
          </a:p>
        </p:txBody>
      </p:sp>
      <p:sp>
        <p:nvSpPr>
          <p:cNvPr id="62" name="Rectangle 61">
            <a:extLst>
              <a:ext uri="{FF2B5EF4-FFF2-40B4-BE49-F238E27FC236}">
                <a16:creationId xmlns:a16="http://schemas.microsoft.com/office/drawing/2014/main" id="{D5AAB58D-F5FB-A537-A7E8-94B94492F371}"/>
              </a:ext>
            </a:extLst>
          </p:cNvPr>
          <p:cNvSpPr/>
          <p:nvPr/>
        </p:nvSpPr>
        <p:spPr>
          <a:xfrm>
            <a:off x="3645214" y="2291682"/>
            <a:ext cx="975567" cy="1488169"/>
          </a:xfrm>
          <a:prstGeom prst="rect">
            <a:avLst/>
          </a:prstGeom>
          <a:solidFill>
            <a:srgbClr val="FAEBB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b="1" dirty="0">
                <a:solidFill>
                  <a:schemeClr val="tx1"/>
                </a:solidFill>
              </a:rPr>
              <a:t>KICK-OFF</a:t>
            </a:r>
          </a:p>
          <a:p>
            <a:pPr algn="r"/>
            <a:r>
              <a:rPr lang="en-US" b="1" dirty="0">
                <a:solidFill>
                  <a:schemeClr val="tx1"/>
                </a:solidFill>
              </a:rPr>
              <a:t>TABLE</a:t>
            </a:r>
          </a:p>
          <a:p>
            <a:pPr algn="r"/>
            <a:r>
              <a:rPr lang="en-US" b="1" dirty="0">
                <a:solidFill>
                  <a:schemeClr val="tx1"/>
                </a:solidFill>
              </a:rPr>
              <a:t>READ</a:t>
            </a:r>
          </a:p>
          <a:p>
            <a:pPr algn="r"/>
            <a:r>
              <a:rPr lang="en-US" b="1" dirty="0">
                <a:solidFill>
                  <a:srgbClr val="FF7F00"/>
                </a:solidFill>
              </a:rPr>
              <a:t>6/15 (?)</a:t>
            </a:r>
          </a:p>
        </p:txBody>
      </p:sp>
      <p:cxnSp>
        <p:nvCxnSpPr>
          <p:cNvPr id="1034" name="Straight Connector 1033">
            <a:extLst>
              <a:ext uri="{FF2B5EF4-FFF2-40B4-BE49-F238E27FC236}">
                <a16:creationId xmlns:a16="http://schemas.microsoft.com/office/drawing/2014/main" id="{AB4F4A7C-98F8-A03B-15CF-4AE8B986B55D}"/>
              </a:ext>
            </a:extLst>
          </p:cNvPr>
          <p:cNvCxnSpPr>
            <a:cxnSpLocks/>
          </p:cNvCxnSpPr>
          <p:nvPr/>
        </p:nvCxnSpPr>
        <p:spPr>
          <a:xfrm flipV="1">
            <a:off x="8404154" y="1732929"/>
            <a:ext cx="10972" cy="2096759"/>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sp>
        <p:nvSpPr>
          <p:cNvPr id="1037" name="TextBox 1036">
            <a:extLst>
              <a:ext uri="{FF2B5EF4-FFF2-40B4-BE49-F238E27FC236}">
                <a16:creationId xmlns:a16="http://schemas.microsoft.com/office/drawing/2014/main" id="{3B1DE0D6-6FD5-1D88-DDE2-7E98185ABAB0}"/>
              </a:ext>
            </a:extLst>
          </p:cNvPr>
          <p:cNvSpPr txBox="1"/>
          <p:nvPr/>
        </p:nvSpPr>
        <p:spPr>
          <a:xfrm>
            <a:off x="7017974" y="4719081"/>
            <a:ext cx="1512938" cy="1200329"/>
          </a:xfrm>
          <a:prstGeom prst="rect">
            <a:avLst/>
          </a:prstGeom>
          <a:noFill/>
        </p:spPr>
        <p:txBody>
          <a:bodyPr wrap="square" rtlCol="0">
            <a:spAutoFit/>
          </a:bodyPr>
          <a:lstStyle/>
          <a:p>
            <a:r>
              <a:rPr lang="en-US" b="1" dirty="0">
                <a:latin typeface="Inter" panose="02000503000000020004" pitchFamily="2" charset="0"/>
                <a:ea typeface="Inter" panose="02000503000000020004" pitchFamily="2" charset="0"/>
              </a:rPr>
              <a:t>Script, Songs, </a:t>
            </a:r>
            <a:r>
              <a:rPr lang="en-US" b="1" dirty="0" err="1">
                <a:latin typeface="Inter" panose="02000503000000020004" pitchFamily="2" charset="0"/>
                <a:ea typeface="Inter" panose="02000503000000020004" pitchFamily="2" charset="0"/>
              </a:rPr>
              <a:t>etc</a:t>
            </a:r>
            <a:endParaRPr lang="en-US" b="1" dirty="0">
              <a:latin typeface="Inter" panose="02000503000000020004" pitchFamily="2" charset="0"/>
              <a:ea typeface="Inter" panose="02000503000000020004" pitchFamily="2" charset="0"/>
            </a:endParaRPr>
          </a:p>
          <a:p>
            <a:r>
              <a:rPr lang="en-US" b="1" dirty="0">
                <a:latin typeface="Inter" panose="02000503000000020004" pitchFamily="2" charset="0"/>
                <a:ea typeface="Inter" panose="02000503000000020004" pitchFamily="2" charset="0"/>
              </a:rPr>
              <a:t>Finalized</a:t>
            </a:r>
          </a:p>
          <a:p>
            <a:r>
              <a:rPr lang="en-US" b="1" dirty="0">
                <a:solidFill>
                  <a:srgbClr val="FF7F00"/>
                </a:solidFill>
                <a:latin typeface="Inter" panose="02000503000000020004" pitchFamily="2" charset="0"/>
                <a:ea typeface="Inter" panose="02000503000000020004" pitchFamily="2" charset="0"/>
              </a:rPr>
              <a:t>7/20 (?)</a:t>
            </a:r>
          </a:p>
        </p:txBody>
      </p:sp>
      <p:sp>
        <p:nvSpPr>
          <p:cNvPr id="1044" name="TextBox 1043">
            <a:extLst>
              <a:ext uri="{FF2B5EF4-FFF2-40B4-BE49-F238E27FC236}">
                <a16:creationId xmlns:a16="http://schemas.microsoft.com/office/drawing/2014/main" id="{D9DF79BA-125B-A79E-0970-C5E8BC71F64E}"/>
              </a:ext>
            </a:extLst>
          </p:cNvPr>
          <p:cNvSpPr txBox="1"/>
          <p:nvPr/>
        </p:nvSpPr>
        <p:spPr>
          <a:xfrm>
            <a:off x="1913903" y="2111510"/>
            <a:ext cx="1107003" cy="923330"/>
          </a:xfrm>
          <a:prstGeom prst="rect">
            <a:avLst/>
          </a:prstGeom>
          <a:noFill/>
        </p:spPr>
        <p:txBody>
          <a:bodyPr wrap="square" rtlCol="0">
            <a:spAutoFit/>
          </a:bodyPr>
          <a:lstStyle/>
          <a:p>
            <a:r>
              <a:rPr lang="en-US" b="1" dirty="0">
                <a:latin typeface="Inter" panose="02000503000000020004" pitchFamily="2" charset="0"/>
                <a:ea typeface="Inter" panose="02000503000000020004" pitchFamily="2" charset="0"/>
              </a:rPr>
              <a:t>Rewrite Done</a:t>
            </a:r>
          </a:p>
          <a:p>
            <a:r>
              <a:rPr lang="en-US" b="1" dirty="0">
                <a:solidFill>
                  <a:srgbClr val="FF7F00"/>
                </a:solidFill>
                <a:latin typeface="Inter" panose="02000503000000020004" pitchFamily="2" charset="0"/>
                <a:ea typeface="Inter" panose="02000503000000020004" pitchFamily="2" charset="0"/>
              </a:rPr>
              <a:t>5/8 (?)</a:t>
            </a:r>
          </a:p>
        </p:txBody>
      </p:sp>
      <p:sp>
        <p:nvSpPr>
          <p:cNvPr id="1045" name="TextBox 1044">
            <a:extLst>
              <a:ext uri="{FF2B5EF4-FFF2-40B4-BE49-F238E27FC236}">
                <a16:creationId xmlns:a16="http://schemas.microsoft.com/office/drawing/2014/main" id="{C4E0B0E1-DEC7-00EC-1D68-0B2AADE62FFC}"/>
              </a:ext>
            </a:extLst>
          </p:cNvPr>
          <p:cNvSpPr txBox="1"/>
          <p:nvPr/>
        </p:nvSpPr>
        <p:spPr>
          <a:xfrm>
            <a:off x="2467404" y="4973243"/>
            <a:ext cx="1512936" cy="923330"/>
          </a:xfrm>
          <a:prstGeom prst="rect">
            <a:avLst/>
          </a:prstGeom>
          <a:noFill/>
        </p:spPr>
        <p:txBody>
          <a:bodyPr wrap="square" rtlCol="0">
            <a:spAutoFit/>
          </a:bodyPr>
          <a:lstStyle/>
          <a:p>
            <a:r>
              <a:rPr lang="en-US" b="1" dirty="0">
                <a:latin typeface="Inter" panose="02000503000000020004" pitchFamily="2" charset="0"/>
                <a:ea typeface="Inter" panose="02000503000000020004" pitchFamily="2" charset="0"/>
              </a:rPr>
              <a:t>Songs Arranged</a:t>
            </a:r>
          </a:p>
          <a:p>
            <a:r>
              <a:rPr lang="en-US" b="1" dirty="0">
                <a:solidFill>
                  <a:srgbClr val="FF7F00"/>
                </a:solidFill>
                <a:latin typeface="Inter" panose="02000503000000020004" pitchFamily="2" charset="0"/>
                <a:ea typeface="Inter" panose="02000503000000020004" pitchFamily="2" charset="0"/>
              </a:rPr>
              <a:t>5/22 (?)</a:t>
            </a:r>
          </a:p>
        </p:txBody>
      </p:sp>
      <p:sp>
        <p:nvSpPr>
          <p:cNvPr id="1046" name="TextBox 1045">
            <a:extLst>
              <a:ext uri="{FF2B5EF4-FFF2-40B4-BE49-F238E27FC236}">
                <a16:creationId xmlns:a16="http://schemas.microsoft.com/office/drawing/2014/main" id="{AD66902A-ADF4-CC86-C87F-D0DB0CBB9A94}"/>
              </a:ext>
            </a:extLst>
          </p:cNvPr>
          <p:cNvSpPr txBox="1"/>
          <p:nvPr/>
        </p:nvSpPr>
        <p:spPr>
          <a:xfrm>
            <a:off x="-75997" y="1367021"/>
            <a:ext cx="1562983" cy="923330"/>
          </a:xfrm>
          <a:prstGeom prst="rect">
            <a:avLst/>
          </a:prstGeom>
          <a:noFill/>
        </p:spPr>
        <p:txBody>
          <a:bodyPr wrap="square" rtlCol="0">
            <a:spAutoFit/>
          </a:bodyPr>
          <a:lstStyle/>
          <a:p>
            <a:pPr algn="r"/>
            <a:r>
              <a:rPr lang="en-US" b="1" dirty="0">
                <a:latin typeface="Inter" panose="02000503000000020004" pitchFamily="2" charset="0"/>
                <a:ea typeface="Inter" panose="02000503000000020004" pitchFamily="2" charset="0"/>
              </a:rPr>
              <a:t>Auditions Announced</a:t>
            </a:r>
          </a:p>
          <a:p>
            <a:pPr algn="r"/>
            <a:r>
              <a:rPr lang="en-US" b="1" dirty="0">
                <a:solidFill>
                  <a:srgbClr val="FF7F00"/>
                </a:solidFill>
                <a:latin typeface="Inter" panose="02000503000000020004" pitchFamily="2" charset="0"/>
                <a:ea typeface="Inter" panose="02000503000000020004" pitchFamily="2" charset="0"/>
              </a:rPr>
              <a:t>4/27 (?)</a:t>
            </a:r>
          </a:p>
        </p:txBody>
      </p:sp>
      <p:sp>
        <p:nvSpPr>
          <p:cNvPr id="1047" name="Rectangle 1046">
            <a:extLst>
              <a:ext uri="{FF2B5EF4-FFF2-40B4-BE49-F238E27FC236}">
                <a16:creationId xmlns:a16="http://schemas.microsoft.com/office/drawing/2014/main" id="{B194B87C-5F58-2D42-A2FA-D6EF48EE10D1}"/>
              </a:ext>
            </a:extLst>
          </p:cNvPr>
          <p:cNvSpPr/>
          <p:nvPr/>
        </p:nvSpPr>
        <p:spPr>
          <a:xfrm>
            <a:off x="4619715" y="3199238"/>
            <a:ext cx="2381389" cy="580614"/>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b="1" dirty="0">
                <a:solidFill>
                  <a:schemeClr val="tx1"/>
                </a:solidFill>
              </a:rPr>
              <a:t>BIWEEKLY / WEEKLY</a:t>
            </a:r>
          </a:p>
          <a:p>
            <a:pPr algn="r"/>
            <a:r>
              <a:rPr lang="en-US" b="1" dirty="0">
                <a:solidFill>
                  <a:srgbClr val="FF7F00"/>
                </a:solidFill>
              </a:rPr>
              <a:t>6/8-7/20 (?)</a:t>
            </a:r>
          </a:p>
        </p:txBody>
      </p:sp>
      <p:sp>
        <p:nvSpPr>
          <p:cNvPr id="1048" name="Rectangle 1047">
            <a:extLst>
              <a:ext uri="{FF2B5EF4-FFF2-40B4-BE49-F238E27FC236}">
                <a16:creationId xmlns:a16="http://schemas.microsoft.com/office/drawing/2014/main" id="{0945DE50-E72A-F2FC-E62C-682A499F2B1B}"/>
              </a:ext>
            </a:extLst>
          </p:cNvPr>
          <p:cNvSpPr/>
          <p:nvPr/>
        </p:nvSpPr>
        <p:spPr>
          <a:xfrm>
            <a:off x="7001104" y="3199238"/>
            <a:ext cx="1588339" cy="578378"/>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b="1" dirty="0">
                <a:solidFill>
                  <a:schemeClr val="tx1"/>
                </a:solidFill>
              </a:rPr>
              <a:t>SEMIWEEKLY</a:t>
            </a:r>
          </a:p>
          <a:p>
            <a:pPr algn="r"/>
            <a:r>
              <a:rPr lang="en-US" b="1" dirty="0">
                <a:solidFill>
                  <a:srgbClr val="FF7F00"/>
                </a:solidFill>
              </a:rPr>
              <a:t>7/20-8/10 (?)</a:t>
            </a:r>
          </a:p>
        </p:txBody>
      </p:sp>
      <p:cxnSp>
        <p:nvCxnSpPr>
          <p:cNvPr id="1051" name="Straight Connector 1050">
            <a:extLst>
              <a:ext uri="{FF2B5EF4-FFF2-40B4-BE49-F238E27FC236}">
                <a16:creationId xmlns:a16="http://schemas.microsoft.com/office/drawing/2014/main" id="{9BF2985F-3C70-127E-8AEB-AB37EBB0229B}"/>
              </a:ext>
            </a:extLst>
          </p:cNvPr>
          <p:cNvCxnSpPr>
            <a:cxnSpLocks/>
          </p:cNvCxnSpPr>
          <p:nvPr/>
        </p:nvCxnSpPr>
        <p:spPr>
          <a:xfrm flipV="1">
            <a:off x="7005866" y="3820040"/>
            <a:ext cx="0" cy="2076533"/>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57" name="Straight Connector 1056">
            <a:extLst>
              <a:ext uri="{FF2B5EF4-FFF2-40B4-BE49-F238E27FC236}">
                <a16:creationId xmlns:a16="http://schemas.microsoft.com/office/drawing/2014/main" id="{72910A56-C283-2F91-6FEB-90CA51019D75}"/>
              </a:ext>
            </a:extLst>
          </p:cNvPr>
          <p:cNvCxnSpPr>
            <a:cxnSpLocks/>
          </p:cNvCxnSpPr>
          <p:nvPr/>
        </p:nvCxnSpPr>
        <p:spPr>
          <a:xfrm flipV="1">
            <a:off x="9839624" y="3829688"/>
            <a:ext cx="0" cy="1954367"/>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60" name="Straight Connector 1059">
            <a:extLst>
              <a:ext uri="{FF2B5EF4-FFF2-40B4-BE49-F238E27FC236}">
                <a16:creationId xmlns:a16="http://schemas.microsoft.com/office/drawing/2014/main" id="{93D4C2AB-167E-A10E-CB9B-48A12AB4A129}"/>
              </a:ext>
            </a:extLst>
          </p:cNvPr>
          <p:cNvCxnSpPr>
            <a:cxnSpLocks/>
          </p:cNvCxnSpPr>
          <p:nvPr/>
        </p:nvCxnSpPr>
        <p:spPr>
          <a:xfrm flipV="1">
            <a:off x="2954350" y="1058625"/>
            <a:ext cx="0" cy="2728819"/>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64" name="Straight Connector 1063">
            <a:extLst>
              <a:ext uri="{FF2B5EF4-FFF2-40B4-BE49-F238E27FC236}">
                <a16:creationId xmlns:a16="http://schemas.microsoft.com/office/drawing/2014/main" id="{69CE9DD4-6BB3-50B6-E658-B68389BD7CF8}"/>
              </a:ext>
            </a:extLst>
          </p:cNvPr>
          <p:cNvCxnSpPr>
            <a:cxnSpLocks/>
          </p:cNvCxnSpPr>
          <p:nvPr/>
        </p:nvCxnSpPr>
        <p:spPr>
          <a:xfrm flipV="1">
            <a:off x="3249343" y="3776805"/>
            <a:ext cx="0" cy="1019427"/>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75" name="Straight Connector 1074">
            <a:extLst>
              <a:ext uri="{FF2B5EF4-FFF2-40B4-BE49-F238E27FC236}">
                <a16:creationId xmlns:a16="http://schemas.microsoft.com/office/drawing/2014/main" id="{5E4F2801-192F-EFBE-9A3A-D49A3966B3A0}"/>
              </a:ext>
            </a:extLst>
          </p:cNvPr>
          <p:cNvCxnSpPr>
            <a:cxnSpLocks/>
          </p:cNvCxnSpPr>
          <p:nvPr/>
        </p:nvCxnSpPr>
        <p:spPr>
          <a:xfrm flipV="1">
            <a:off x="1500390" y="1445020"/>
            <a:ext cx="0" cy="2390108"/>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76" name="Straight Connector 1075">
            <a:extLst>
              <a:ext uri="{FF2B5EF4-FFF2-40B4-BE49-F238E27FC236}">
                <a16:creationId xmlns:a16="http://schemas.microsoft.com/office/drawing/2014/main" id="{29DD158C-AAD4-6DE9-260E-4DCA795A6F70}"/>
              </a:ext>
            </a:extLst>
          </p:cNvPr>
          <p:cNvCxnSpPr>
            <a:cxnSpLocks/>
          </p:cNvCxnSpPr>
          <p:nvPr/>
        </p:nvCxnSpPr>
        <p:spPr>
          <a:xfrm flipV="1">
            <a:off x="1913903" y="2109383"/>
            <a:ext cx="6817" cy="1673672"/>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80" name="Straight Connector 1079">
            <a:extLst>
              <a:ext uri="{FF2B5EF4-FFF2-40B4-BE49-F238E27FC236}">
                <a16:creationId xmlns:a16="http://schemas.microsoft.com/office/drawing/2014/main" id="{B5E1157F-7E75-C46A-F189-156BC96152C8}"/>
              </a:ext>
            </a:extLst>
          </p:cNvPr>
          <p:cNvCxnSpPr>
            <a:cxnSpLocks/>
          </p:cNvCxnSpPr>
          <p:nvPr/>
        </p:nvCxnSpPr>
        <p:spPr>
          <a:xfrm flipV="1">
            <a:off x="2467404" y="3781319"/>
            <a:ext cx="0" cy="2101585"/>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sp>
        <p:nvSpPr>
          <p:cNvPr id="1083" name="Star: 5 Points 1082">
            <a:extLst>
              <a:ext uri="{FF2B5EF4-FFF2-40B4-BE49-F238E27FC236}">
                <a16:creationId xmlns:a16="http://schemas.microsoft.com/office/drawing/2014/main" id="{47BCA1FC-2527-E7EC-3E02-8D6460BE789B}"/>
              </a:ext>
            </a:extLst>
          </p:cNvPr>
          <p:cNvSpPr/>
          <p:nvPr/>
        </p:nvSpPr>
        <p:spPr>
          <a:xfrm>
            <a:off x="288249" y="2805872"/>
            <a:ext cx="774889" cy="774889"/>
          </a:xfrm>
          <a:prstGeom prst="star5">
            <a:avLst/>
          </a:prstGeom>
          <a:solidFill>
            <a:srgbClr val="00FF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4" name="TextBox 1083">
            <a:extLst>
              <a:ext uri="{FF2B5EF4-FFF2-40B4-BE49-F238E27FC236}">
                <a16:creationId xmlns:a16="http://schemas.microsoft.com/office/drawing/2014/main" id="{AB6968C1-FF9A-C347-36F5-91A384EAB902}"/>
              </a:ext>
            </a:extLst>
          </p:cNvPr>
          <p:cNvSpPr txBox="1"/>
          <p:nvPr/>
        </p:nvSpPr>
        <p:spPr>
          <a:xfrm>
            <a:off x="436369" y="3051687"/>
            <a:ext cx="487634" cy="276999"/>
          </a:xfrm>
          <a:prstGeom prst="rect">
            <a:avLst/>
          </a:prstGeom>
          <a:noFill/>
        </p:spPr>
        <p:txBody>
          <a:bodyPr wrap="none" rtlCol="0">
            <a:spAutoFit/>
          </a:bodyPr>
          <a:lstStyle/>
          <a:p>
            <a:r>
              <a:rPr lang="en-US" sz="1200" dirty="0">
                <a:latin typeface="Inter" panose="02000503000000020004" pitchFamily="2" charset="0"/>
                <a:ea typeface="Inter" panose="02000503000000020004" pitchFamily="2" charset="0"/>
              </a:rPr>
              <a:t>now</a:t>
            </a:r>
          </a:p>
        </p:txBody>
      </p:sp>
      <p:cxnSp>
        <p:nvCxnSpPr>
          <p:cNvPr id="3" name="Straight Connector 2">
            <a:extLst>
              <a:ext uri="{FF2B5EF4-FFF2-40B4-BE49-F238E27FC236}">
                <a16:creationId xmlns:a16="http://schemas.microsoft.com/office/drawing/2014/main" id="{38495E81-D086-1621-D4F9-38E7D12CA46F}"/>
              </a:ext>
            </a:extLst>
          </p:cNvPr>
          <p:cNvCxnSpPr>
            <a:cxnSpLocks/>
          </p:cNvCxnSpPr>
          <p:nvPr/>
        </p:nvCxnSpPr>
        <p:spPr>
          <a:xfrm flipV="1">
            <a:off x="3461205" y="2109383"/>
            <a:ext cx="0" cy="1678061"/>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D34D4ABC-02B6-51BE-CD02-7681994487C6}"/>
              </a:ext>
            </a:extLst>
          </p:cNvPr>
          <p:cNvCxnSpPr>
            <a:cxnSpLocks/>
          </p:cNvCxnSpPr>
          <p:nvPr/>
        </p:nvCxnSpPr>
        <p:spPr>
          <a:xfrm flipH="1" flipV="1">
            <a:off x="3453359" y="2125310"/>
            <a:ext cx="1830975" cy="1387"/>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D2248CAA-CF06-DA36-7BB8-7436B32447B9}"/>
              </a:ext>
            </a:extLst>
          </p:cNvPr>
          <p:cNvCxnSpPr>
            <a:cxnSpLocks/>
          </p:cNvCxnSpPr>
          <p:nvPr/>
        </p:nvCxnSpPr>
        <p:spPr>
          <a:xfrm flipV="1">
            <a:off x="5266168" y="1151403"/>
            <a:ext cx="0" cy="981434"/>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sp>
        <p:nvSpPr>
          <p:cNvPr id="34" name="TextBox 33">
            <a:extLst>
              <a:ext uri="{FF2B5EF4-FFF2-40B4-BE49-F238E27FC236}">
                <a16:creationId xmlns:a16="http://schemas.microsoft.com/office/drawing/2014/main" id="{278029B6-EFF7-9201-7D6D-224EEF48BAE4}"/>
              </a:ext>
            </a:extLst>
          </p:cNvPr>
          <p:cNvSpPr txBox="1"/>
          <p:nvPr/>
        </p:nvSpPr>
        <p:spPr>
          <a:xfrm>
            <a:off x="5264562" y="1108874"/>
            <a:ext cx="1512938" cy="646331"/>
          </a:xfrm>
          <a:prstGeom prst="rect">
            <a:avLst/>
          </a:prstGeom>
          <a:noFill/>
        </p:spPr>
        <p:txBody>
          <a:bodyPr wrap="square" rtlCol="0">
            <a:spAutoFit/>
          </a:bodyPr>
          <a:lstStyle/>
          <a:p>
            <a:r>
              <a:rPr lang="en-US" b="1" dirty="0">
                <a:solidFill>
                  <a:schemeClr val="accent5"/>
                </a:solidFill>
                <a:latin typeface="Inter" panose="02000503000000020004" pitchFamily="2" charset="0"/>
                <a:ea typeface="Inter" panose="02000503000000020004" pitchFamily="2" charset="0"/>
              </a:rPr>
              <a:t>Jonah Out</a:t>
            </a:r>
          </a:p>
          <a:p>
            <a:r>
              <a:rPr lang="en-US" b="1" dirty="0">
                <a:solidFill>
                  <a:schemeClr val="accent5"/>
                </a:solidFill>
                <a:latin typeface="Inter" panose="02000503000000020004" pitchFamily="2" charset="0"/>
                <a:ea typeface="Inter" panose="02000503000000020004" pitchFamily="2" charset="0"/>
              </a:rPr>
              <a:t>6/2-6/13</a:t>
            </a:r>
          </a:p>
        </p:txBody>
      </p:sp>
      <p:sp>
        <p:nvSpPr>
          <p:cNvPr id="6" name="TextBox 5">
            <a:extLst>
              <a:ext uri="{FF2B5EF4-FFF2-40B4-BE49-F238E27FC236}">
                <a16:creationId xmlns:a16="http://schemas.microsoft.com/office/drawing/2014/main" id="{C88F27FE-9805-1565-30CA-1285947B8206}"/>
              </a:ext>
            </a:extLst>
          </p:cNvPr>
          <p:cNvSpPr txBox="1"/>
          <p:nvPr/>
        </p:nvSpPr>
        <p:spPr>
          <a:xfrm>
            <a:off x="9823162" y="4472048"/>
            <a:ext cx="1512938" cy="646331"/>
          </a:xfrm>
          <a:prstGeom prst="rect">
            <a:avLst/>
          </a:prstGeom>
          <a:noFill/>
        </p:spPr>
        <p:txBody>
          <a:bodyPr wrap="square" rtlCol="0">
            <a:spAutoFit/>
          </a:bodyPr>
          <a:lstStyle/>
          <a:p>
            <a:r>
              <a:rPr lang="en-US" b="1" dirty="0">
                <a:solidFill>
                  <a:schemeClr val="accent5"/>
                </a:solidFill>
                <a:latin typeface="Inter" panose="02000503000000020004" pitchFamily="2" charset="0"/>
                <a:ea typeface="Inter" panose="02000503000000020004" pitchFamily="2" charset="0"/>
              </a:rPr>
              <a:t>Danny Out</a:t>
            </a:r>
          </a:p>
          <a:p>
            <a:r>
              <a:rPr lang="en-US" b="1" dirty="0">
                <a:solidFill>
                  <a:schemeClr val="accent5"/>
                </a:solidFill>
                <a:latin typeface="Inter" panose="02000503000000020004" pitchFamily="2" charset="0"/>
                <a:ea typeface="Inter" panose="02000503000000020004" pitchFamily="2" charset="0"/>
              </a:rPr>
              <a:t>8/15-8/28</a:t>
            </a:r>
          </a:p>
        </p:txBody>
      </p:sp>
      <p:cxnSp>
        <p:nvCxnSpPr>
          <p:cNvPr id="22" name="Straight Arrow Connector 21">
            <a:extLst>
              <a:ext uri="{FF2B5EF4-FFF2-40B4-BE49-F238E27FC236}">
                <a16:creationId xmlns:a16="http://schemas.microsoft.com/office/drawing/2014/main" id="{4DD51033-267D-BEA8-7B3F-464A92C39CBD}"/>
              </a:ext>
            </a:extLst>
          </p:cNvPr>
          <p:cNvCxnSpPr>
            <a:cxnSpLocks/>
            <a:stCxn id="23" idx="2"/>
            <a:endCxn id="13" idx="0"/>
          </p:cNvCxnSpPr>
          <p:nvPr/>
        </p:nvCxnSpPr>
        <p:spPr>
          <a:xfrm>
            <a:off x="9715565" y="1325923"/>
            <a:ext cx="3997" cy="28310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3" name="Rectangle 22">
            <a:extLst>
              <a:ext uri="{FF2B5EF4-FFF2-40B4-BE49-F238E27FC236}">
                <a16:creationId xmlns:a16="http://schemas.microsoft.com/office/drawing/2014/main" id="{42F2C485-1946-6E2E-0F71-E9564391FFB2}"/>
              </a:ext>
            </a:extLst>
          </p:cNvPr>
          <p:cNvSpPr/>
          <p:nvPr/>
        </p:nvSpPr>
        <p:spPr>
          <a:xfrm>
            <a:off x="9237650" y="943346"/>
            <a:ext cx="955830" cy="382577"/>
          </a:xfrm>
          <a:prstGeom prst="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Inter" panose="02000503000000020004" pitchFamily="2" charset="0"/>
                <a:ea typeface="Inter" panose="02000503000000020004" pitchFamily="2" charset="0"/>
              </a:rPr>
              <a:t>🌠🌠</a:t>
            </a:r>
          </a:p>
        </p:txBody>
      </p:sp>
      <p:cxnSp>
        <p:nvCxnSpPr>
          <p:cNvPr id="29" name="Straight Connector 28">
            <a:extLst>
              <a:ext uri="{FF2B5EF4-FFF2-40B4-BE49-F238E27FC236}">
                <a16:creationId xmlns:a16="http://schemas.microsoft.com/office/drawing/2014/main" id="{E19F13D5-B029-07D1-4BF5-9462C9A92B2E}"/>
              </a:ext>
            </a:extLst>
          </p:cNvPr>
          <p:cNvCxnSpPr>
            <a:cxnSpLocks/>
            <a:stCxn id="13" idx="2"/>
          </p:cNvCxnSpPr>
          <p:nvPr/>
        </p:nvCxnSpPr>
        <p:spPr>
          <a:xfrm>
            <a:off x="9719562" y="2238633"/>
            <a:ext cx="0" cy="1567737"/>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sp>
        <p:nvSpPr>
          <p:cNvPr id="40" name="Rectangle 39">
            <a:extLst>
              <a:ext uri="{FF2B5EF4-FFF2-40B4-BE49-F238E27FC236}">
                <a16:creationId xmlns:a16="http://schemas.microsoft.com/office/drawing/2014/main" id="{4D45D09B-72C7-8A3F-90C3-3FC325F604DF}"/>
              </a:ext>
            </a:extLst>
          </p:cNvPr>
          <p:cNvSpPr/>
          <p:nvPr/>
        </p:nvSpPr>
        <p:spPr>
          <a:xfrm>
            <a:off x="4825729" y="2573175"/>
            <a:ext cx="1011815" cy="629359"/>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b="1" dirty="0">
                <a:solidFill>
                  <a:schemeClr val="tx1"/>
                </a:solidFill>
              </a:rPr>
              <a:t>TECH</a:t>
            </a:r>
          </a:p>
          <a:p>
            <a:pPr algn="r"/>
            <a:r>
              <a:rPr lang="en-US" b="1" dirty="0">
                <a:solidFill>
                  <a:srgbClr val="FF7F00"/>
                </a:solidFill>
              </a:rPr>
              <a:t>7/5 (?)</a:t>
            </a:r>
          </a:p>
        </p:txBody>
      </p:sp>
    </p:spTree>
    <p:extLst>
      <p:ext uri="{BB962C8B-B14F-4D97-AF65-F5344CB8AC3E}">
        <p14:creationId xmlns:p14="http://schemas.microsoft.com/office/powerpoint/2010/main" val="3741185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8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8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5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45" presetClass="entr" presetSubtype="0"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fade">
                                      <p:cBhvr>
                                        <p:cTn id="41" dur="2000"/>
                                        <p:tgtEl>
                                          <p:spTgt spid="23"/>
                                        </p:tgtEl>
                                      </p:cBhvr>
                                    </p:animEffect>
                                    <p:anim calcmode="lin" valueType="num">
                                      <p:cBhvr>
                                        <p:cTn id="42" dur="2000" fill="hold"/>
                                        <p:tgtEl>
                                          <p:spTgt spid="23"/>
                                        </p:tgtEl>
                                        <p:attrNameLst>
                                          <p:attrName>ppt_w</p:attrName>
                                        </p:attrNameLst>
                                      </p:cBhvr>
                                      <p:tavLst>
                                        <p:tav tm="0" fmla="#ppt_w*sin(2.5*pi*$)">
                                          <p:val>
                                            <p:fltVal val="0"/>
                                          </p:val>
                                        </p:tav>
                                        <p:tav tm="100000">
                                          <p:val>
                                            <p:fltVal val="1"/>
                                          </p:val>
                                        </p:tav>
                                      </p:tavLst>
                                    </p:anim>
                                    <p:anim calcmode="lin" valueType="num">
                                      <p:cBhvr>
                                        <p:cTn id="43" dur="2000" fill="hold"/>
                                        <p:tgtEl>
                                          <p:spTgt spid="23"/>
                                        </p:tgtEl>
                                        <p:attrNameLst>
                                          <p:attrName>ppt_h</p:attrName>
                                        </p:attrNameLst>
                                      </p:cBhvr>
                                      <p:tavLst>
                                        <p:tav tm="0">
                                          <p:val>
                                            <p:strVal val="#ppt_h"/>
                                          </p:val>
                                        </p:tav>
                                        <p:tav tm="100000">
                                          <p:val>
                                            <p:strVal val="#ppt_h"/>
                                          </p:val>
                                        </p:tav>
                                      </p:tavLst>
                                    </p:anim>
                                  </p:childTnLst>
                                </p:cTn>
                              </p:par>
                              <p:par>
                                <p:cTn id="44" presetID="45" presetClass="entr" presetSubtype="0" fill="hold" nodeType="with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2000"/>
                                        <p:tgtEl>
                                          <p:spTgt spid="22"/>
                                        </p:tgtEl>
                                      </p:cBhvr>
                                    </p:animEffect>
                                    <p:anim calcmode="lin" valueType="num">
                                      <p:cBhvr>
                                        <p:cTn id="47" dur="2000" fill="hold"/>
                                        <p:tgtEl>
                                          <p:spTgt spid="22"/>
                                        </p:tgtEl>
                                        <p:attrNameLst>
                                          <p:attrName>ppt_w</p:attrName>
                                        </p:attrNameLst>
                                      </p:cBhvr>
                                      <p:tavLst>
                                        <p:tav tm="0" fmla="#ppt_w*sin(2.5*pi*$)">
                                          <p:val>
                                            <p:fltVal val="0"/>
                                          </p:val>
                                        </p:tav>
                                        <p:tav tm="100000">
                                          <p:val>
                                            <p:fltVal val="1"/>
                                          </p:val>
                                        </p:tav>
                                      </p:tavLst>
                                    </p:anim>
                                    <p:anim calcmode="lin" valueType="num">
                                      <p:cBhvr>
                                        <p:cTn id="48" dur="2000" fill="hold"/>
                                        <p:tgtEl>
                                          <p:spTgt spid="22"/>
                                        </p:tgtEl>
                                        <p:attrNameLst>
                                          <p:attrName>ppt_h</p:attrName>
                                        </p:attrNameLst>
                                      </p:cBhvr>
                                      <p:tavLst>
                                        <p:tav tm="0">
                                          <p:val>
                                            <p:strVal val="#ppt_h"/>
                                          </p:val>
                                        </p:tav>
                                        <p:tav tm="100000">
                                          <p:val>
                                            <p:strVal val="#ppt_h"/>
                                          </p:val>
                                        </p:tav>
                                      </p:tavLst>
                                    </p:anim>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4"/>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5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103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04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105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1037"/>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1047"/>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57"/>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40"/>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62"/>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56"/>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1064"/>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30"/>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34"/>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3"/>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55"/>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1060"/>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ntr" presetSubtype="0" fill="hold" nodeType="clickEffect">
                                  <p:stCondLst>
                                    <p:cond delay="0"/>
                                  </p:stCondLst>
                                  <p:childTnLst>
                                    <p:set>
                                      <p:cBhvr>
                                        <p:cTn id="114" dur="1" fill="hold">
                                          <p:stCondLst>
                                            <p:cond delay="0"/>
                                          </p:stCondLst>
                                        </p:cTn>
                                        <p:tgtEl>
                                          <p:spTgt spid="1075"/>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1046"/>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ntr" presetSubtype="0" fill="hold" grpId="0" nodeType="clickEffect">
                                  <p:stCondLst>
                                    <p:cond delay="0"/>
                                  </p:stCondLst>
                                  <p:childTnLst>
                                    <p:set>
                                      <p:cBhvr>
                                        <p:cTn id="120" dur="1" fill="hold">
                                          <p:stCondLst>
                                            <p:cond delay="0"/>
                                          </p:stCondLst>
                                        </p:cTn>
                                        <p:tgtEl>
                                          <p:spTgt spid="1045"/>
                                        </p:tgtEl>
                                        <p:attrNameLst>
                                          <p:attrName>style.visibility</p:attrName>
                                        </p:attrNameLst>
                                      </p:cBhvr>
                                      <p:to>
                                        <p:strVal val="visible"/>
                                      </p:to>
                                    </p:set>
                                  </p:childTnLst>
                                </p:cTn>
                              </p:par>
                              <p:par>
                                <p:cTn id="121" presetID="1" presetClass="entr" presetSubtype="0" fill="hold" nodeType="withEffect">
                                  <p:stCondLst>
                                    <p:cond delay="0"/>
                                  </p:stCondLst>
                                  <p:childTnLst>
                                    <p:set>
                                      <p:cBhvr>
                                        <p:cTn id="122" dur="1" fill="hold">
                                          <p:stCondLst>
                                            <p:cond delay="0"/>
                                          </p:stCondLst>
                                        </p:cTn>
                                        <p:tgtEl>
                                          <p:spTgt spid="1080"/>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grpId="0" nodeType="clickEffect">
                                  <p:stCondLst>
                                    <p:cond delay="0"/>
                                  </p:stCondLst>
                                  <p:childTnLst>
                                    <p:set>
                                      <p:cBhvr>
                                        <p:cTn id="126" dur="1" fill="hold">
                                          <p:stCondLst>
                                            <p:cond delay="0"/>
                                          </p:stCondLst>
                                        </p:cTn>
                                        <p:tgtEl>
                                          <p:spTgt spid="1044"/>
                                        </p:tgtEl>
                                        <p:attrNameLst>
                                          <p:attrName>style.visibility</p:attrName>
                                        </p:attrNameLst>
                                      </p:cBhvr>
                                      <p:to>
                                        <p:strVal val="visible"/>
                                      </p:to>
                                    </p:set>
                                  </p:childTnLst>
                                </p:cTn>
                              </p:par>
                              <p:par>
                                <p:cTn id="127" presetID="1" presetClass="entr" presetSubtype="0" fill="hold" nodeType="withEffect">
                                  <p:stCondLst>
                                    <p:cond delay="0"/>
                                  </p:stCondLst>
                                  <p:childTnLst>
                                    <p:set>
                                      <p:cBhvr>
                                        <p:cTn id="128" dur="1" fill="hold">
                                          <p:stCondLst>
                                            <p:cond delay="0"/>
                                          </p:stCondLst>
                                        </p:cTn>
                                        <p:tgtEl>
                                          <p:spTgt spid="1076"/>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21" presetClass="entr" presetSubtype="1" fill="hold" grpId="0" nodeType="clickEffect">
                                  <p:stCondLst>
                                    <p:cond delay="0"/>
                                  </p:stCondLst>
                                  <p:childTnLst>
                                    <p:set>
                                      <p:cBhvr>
                                        <p:cTn id="132" dur="1" fill="hold">
                                          <p:stCondLst>
                                            <p:cond delay="0"/>
                                          </p:stCondLst>
                                        </p:cTn>
                                        <p:tgtEl>
                                          <p:spTgt spid="4"/>
                                        </p:tgtEl>
                                        <p:attrNameLst>
                                          <p:attrName>style.visibility</p:attrName>
                                        </p:attrNameLst>
                                      </p:cBhvr>
                                      <p:to>
                                        <p:strVal val="visible"/>
                                      </p:to>
                                    </p:set>
                                    <p:animEffect transition="in" filter="wheel(1)">
                                      <p:cBhvr>
                                        <p:cTn id="13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P spid="13" grpId="0" animBg="1"/>
      <p:bldP spid="14" grpId="0" animBg="1"/>
      <p:bldP spid="15" grpId="0"/>
      <p:bldP spid="16" grpId="0"/>
      <p:bldP spid="17" grpId="0"/>
      <p:bldP spid="18" grpId="0"/>
      <p:bldP spid="19" grpId="0"/>
      <p:bldP spid="53" grpId="0" animBg="1"/>
      <p:bldP spid="54" grpId="0"/>
      <p:bldP spid="55" grpId="0"/>
      <p:bldP spid="56" grpId="0"/>
      <p:bldP spid="57" grpId="0" animBg="1"/>
      <p:bldP spid="62" grpId="0" animBg="1"/>
      <p:bldP spid="1037" grpId="0"/>
      <p:bldP spid="1044" grpId="0"/>
      <p:bldP spid="1045" grpId="0"/>
      <p:bldP spid="1046" grpId="0"/>
      <p:bldP spid="1047" grpId="0" animBg="1"/>
      <p:bldP spid="1048" grpId="0" animBg="1"/>
      <p:bldP spid="1083" grpId="0" animBg="1"/>
      <p:bldP spid="1084" grpId="0"/>
      <p:bldP spid="34" grpId="0"/>
      <p:bldP spid="6" grpId="0"/>
      <p:bldP spid="23" grpId="0" animBg="1"/>
      <p:bldP spid="4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84A0DE-48E8-6ED8-891F-E81AE869EA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3D0433-4289-050B-B170-294FE63BCE3C}"/>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WHERE DO WE BEGIN</a:t>
            </a:r>
          </a:p>
        </p:txBody>
      </p:sp>
      <p:sp>
        <p:nvSpPr>
          <p:cNvPr id="3" name="Content Placeholder 2">
            <a:extLst>
              <a:ext uri="{FF2B5EF4-FFF2-40B4-BE49-F238E27FC236}">
                <a16:creationId xmlns:a16="http://schemas.microsoft.com/office/drawing/2014/main" id="{17B979B9-27A7-7BF0-BEDE-86FE9D4B1D69}"/>
              </a:ext>
            </a:extLst>
          </p:cNvPr>
          <p:cNvSpPr>
            <a:spLocks noGrp="1"/>
          </p:cNvSpPr>
          <p:nvPr>
            <p:ph idx="1"/>
          </p:nvPr>
        </p:nvSpPr>
        <p:spPr/>
        <p:txBody>
          <a:bodyPr/>
          <a:lstStyle/>
          <a:p>
            <a:r>
              <a:rPr lang="en-US" dirty="0">
                <a:latin typeface="Inter" panose="02000503000000020004" pitchFamily="2" charset="0"/>
                <a:ea typeface="Inter" panose="02000503000000020004" pitchFamily="2" charset="0"/>
              </a:rPr>
              <a:t>Define the parameters &amp; constraints</a:t>
            </a:r>
          </a:p>
          <a:p>
            <a:r>
              <a:rPr lang="en-US" dirty="0">
                <a:latin typeface="Inter" panose="02000503000000020004" pitchFamily="2" charset="0"/>
                <a:ea typeface="Inter" panose="02000503000000020004" pitchFamily="2" charset="0"/>
              </a:rPr>
              <a:t>Figure out what needs to be done</a:t>
            </a:r>
          </a:p>
          <a:p>
            <a:r>
              <a:rPr lang="en-US" dirty="0">
                <a:latin typeface="Inter" panose="02000503000000020004" pitchFamily="2" charset="0"/>
                <a:ea typeface="Inter" panose="02000503000000020004" pitchFamily="2" charset="0"/>
              </a:rPr>
              <a:t>Figure out what to do next</a:t>
            </a:r>
          </a:p>
        </p:txBody>
      </p:sp>
      <p:sp>
        <p:nvSpPr>
          <p:cNvPr id="6" name="Oval 5">
            <a:extLst>
              <a:ext uri="{FF2B5EF4-FFF2-40B4-BE49-F238E27FC236}">
                <a16:creationId xmlns:a16="http://schemas.microsoft.com/office/drawing/2014/main" id="{0F59002E-E4D2-F887-D4FD-C89204B3DA5F}"/>
              </a:ext>
            </a:extLst>
          </p:cNvPr>
          <p:cNvSpPr/>
          <p:nvPr/>
        </p:nvSpPr>
        <p:spPr>
          <a:xfrm>
            <a:off x="7881258" y="3429000"/>
            <a:ext cx="2772906" cy="2747963"/>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7" name="Star: 5 Points 6">
            <a:extLst>
              <a:ext uri="{FF2B5EF4-FFF2-40B4-BE49-F238E27FC236}">
                <a16:creationId xmlns:a16="http://schemas.microsoft.com/office/drawing/2014/main" id="{D752EBF7-A6C5-FFDB-A50E-7537F0859AAD}"/>
              </a:ext>
            </a:extLst>
          </p:cNvPr>
          <p:cNvSpPr/>
          <p:nvPr/>
        </p:nvSpPr>
        <p:spPr>
          <a:xfrm>
            <a:off x="8682473" y="4224647"/>
            <a:ext cx="1742380" cy="1726707"/>
          </a:xfrm>
          <a:prstGeom prst="star5">
            <a:avLst/>
          </a:prstGeom>
          <a:solidFill>
            <a:srgbClr val="00FF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FB94D20-DA6C-216D-305C-6490D7A56586}"/>
              </a:ext>
            </a:extLst>
          </p:cNvPr>
          <p:cNvSpPr txBox="1"/>
          <p:nvPr/>
        </p:nvSpPr>
        <p:spPr>
          <a:xfrm>
            <a:off x="9189245" y="5082034"/>
            <a:ext cx="1096472" cy="276999"/>
          </a:xfrm>
          <a:prstGeom prst="rect">
            <a:avLst/>
          </a:prstGeom>
          <a:noFill/>
        </p:spPr>
        <p:txBody>
          <a:bodyPr wrap="square" rtlCol="0">
            <a:spAutoFit/>
          </a:bodyPr>
          <a:lstStyle/>
          <a:p>
            <a:r>
              <a:rPr lang="en-US" sz="1200" dirty="0">
                <a:latin typeface="Inter" panose="02000503000000020004" pitchFamily="2" charset="0"/>
                <a:ea typeface="Inter" panose="02000503000000020004" pitchFamily="2" charset="0"/>
              </a:rPr>
              <a:t>now</a:t>
            </a:r>
          </a:p>
        </p:txBody>
      </p:sp>
    </p:spTree>
    <p:extLst>
      <p:ext uri="{BB962C8B-B14F-4D97-AF65-F5344CB8AC3E}">
        <p14:creationId xmlns:p14="http://schemas.microsoft.com/office/powerpoint/2010/main" val="35292354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AE1C52-5CB9-49FD-9D95-EB2FD5B4BE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FF7C7D-BB5A-74E4-6C33-B79265581017}"/>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PARAMETERS &amp; CONSTRAINTS</a:t>
            </a:r>
          </a:p>
        </p:txBody>
      </p:sp>
      <p:sp>
        <p:nvSpPr>
          <p:cNvPr id="3" name="Content Placeholder 2">
            <a:extLst>
              <a:ext uri="{FF2B5EF4-FFF2-40B4-BE49-F238E27FC236}">
                <a16:creationId xmlns:a16="http://schemas.microsoft.com/office/drawing/2014/main" id="{FE6BD902-1AA4-B033-1B21-43CF3CA2BEF6}"/>
              </a:ext>
            </a:extLst>
          </p:cNvPr>
          <p:cNvSpPr>
            <a:spLocks noGrp="1"/>
          </p:cNvSpPr>
          <p:nvPr>
            <p:ph idx="1"/>
          </p:nvPr>
        </p:nvSpPr>
        <p:spPr>
          <a:xfrm>
            <a:off x="838200" y="1371600"/>
            <a:ext cx="10515600" cy="5219700"/>
          </a:xfrm>
        </p:spPr>
        <p:txBody>
          <a:bodyPr>
            <a:normAutofit/>
          </a:bodyPr>
          <a:lstStyle/>
          <a:p>
            <a:pPr marL="0" indent="0">
              <a:buNone/>
            </a:pPr>
            <a:r>
              <a:rPr lang="en-US" dirty="0">
                <a:latin typeface="Inter" panose="02000503000000020004" pitchFamily="2" charset="0"/>
                <a:ea typeface="Inter" panose="02000503000000020004" pitchFamily="2" charset="0"/>
              </a:rPr>
              <a:t>This will be an “independent” production at Imposters.</a:t>
            </a:r>
          </a:p>
          <a:p>
            <a:pPr marL="0" indent="0">
              <a:buNone/>
            </a:pPr>
            <a:endParaRPr lang="en-US" dirty="0">
              <a:latin typeface="Inter" panose="02000503000000020004" pitchFamily="2" charset="0"/>
              <a:ea typeface="Inter" panose="02000503000000020004" pitchFamily="2" charset="0"/>
            </a:endParaRPr>
          </a:p>
          <a:p>
            <a:r>
              <a:rPr lang="en-US" b="1" dirty="0">
                <a:latin typeface="Inter" panose="02000503000000020004" pitchFamily="2" charset="0"/>
                <a:ea typeface="Inter" panose="02000503000000020004" pitchFamily="2" charset="0"/>
              </a:rPr>
              <a:t>Showtimes: </a:t>
            </a:r>
            <a:r>
              <a:rPr lang="en-US" dirty="0">
                <a:latin typeface="Inter" panose="02000503000000020004" pitchFamily="2" charset="0"/>
                <a:ea typeface="Inter" panose="02000503000000020004" pitchFamily="2" charset="0"/>
              </a:rPr>
              <a:t>7/730, 9/930 </a:t>
            </a:r>
            <a:r>
              <a:rPr lang="en-US" i="1" dirty="0">
                <a:latin typeface="Inter" panose="02000503000000020004" pitchFamily="2" charset="0"/>
                <a:ea typeface="Inter" panose="02000503000000020004" pitchFamily="2" charset="0"/>
              </a:rPr>
              <a:t>(dates set)</a:t>
            </a:r>
          </a:p>
          <a:p>
            <a:pPr marL="0" indent="0">
              <a:buNone/>
            </a:pPr>
            <a:endParaRPr lang="en-US" dirty="0">
              <a:latin typeface="Inter" panose="02000503000000020004" pitchFamily="2" charset="0"/>
              <a:ea typeface="Inter" panose="02000503000000020004" pitchFamily="2" charset="0"/>
            </a:endParaRPr>
          </a:p>
          <a:p>
            <a:r>
              <a:rPr lang="en-US" b="1" dirty="0">
                <a:latin typeface="Inter" panose="02000503000000020004" pitchFamily="2" charset="0"/>
                <a:ea typeface="Inter" panose="02000503000000020004" pitchFamily="2" charset="0"/>
              </a:rPr>
              <a:t>Runtime: </a:t>
            </a:r>
            <a:r>
              <a:rPr lang="en-US" dirty="0">
                <a:latin typeface="Inter" panose="02000503000000020004" pitchFamily="2" charset="0"/>
                <a:ea typeface="Inter" panose="02000503000000020004" pitchFamily="2" charset="0"/>
              </a:rPr>
              <a:t>Stage Reading was 97 mins </a:t>
            </a:r>
            <a:r>
              <a:rPr lang="en-US" b="1" dirty="0">
                <a:solidFill>
                  <a:srgbClr val="0000FF"/>
                </a:solidFill>
                <a:latin typeface="Inter" panose="02000503000000020004" pitchFamily="2" charset="0"/>
                <a:ea typeface="Inter" panose="02000503000000020004" pitchFamily="2" charset="0"/>
              </a:rPr>
              <a:t>»</a:t>
            </a:r>
          </a:p>
          <a:p>
            <a:pPr lvl="1"/>
            <a:r>
              <a:rPr lang="en-US" dirty="0">
                <a:latin typeface="Inter" panose="02000503000000020004" pitchFamily="2" charset="0"/>
                <a:ea typeface="Inter" panose="02000503000000020004" pitchFamily="2" charset="0"/>
              </a:rPr>
              <a:t>I’m worried about a 930 show if it’s 97 mins + intermission</a:t>
            </a:r>
          </a:p>
          <a:p>
            <a:pPr lvl="1"/>
            <a:r>
              <a:rPr lang="en-US" dirty="0">
                <a:latin typeface="Inter" panose="02000503000000020004" pitchFamily="2" charset="0"/>
                <a:ea typeface="Inter" panose="02000503000000020004" pitchFamily="2" charset="0"/>
              </a:rPr>
              <a:t>Michael would prefer 80 mins, but it’s not a hard requirement</a:t>
            </a:r>
          </a:p>
          <a:p>
            <a:pPr marL="457200" lvl="1" indent="0">
              <a:buNone/>
            </a:pPr>
            <a:endParaRPr lang="en-US" dirty="0">
              <a:latin typeface="Inter" panose="02000503000000020004" pitchFamily="2" charset="0"/>
              <a:ea typeface="Inter" panose="02000503000000020004" pitchFamily="2" charset="0"/>
            </a:endParaRPr>
          </a:p>
          <a:p>
            <a:r>
              <a:rPr lang="en-US" b="1" dirty="0">
                <a:latin typeface="Inter" panose="02000503000000020004" pitchFamily="2" charset="0"/>
                <a:ea typeface="Inter" panose="02000503000000020004" pitchFamily="2" charset="0"/>
              </a:rPr>
              <a:t>Rehearsal Stage Time:</a:t>
            </a:r>
            <a:r>
              <a:rPr lang="en-US" dirty="0">
                <a:latin typeface="Inter" panose="02000503000000020004" pitchFamily="2" charset="0"/>
                <a:ea typeface="Inter" panose="02000503000000020004" pitchFamily="2" charset="0"/>
              </a:rPr>
              <a:t> Could be difficult to get</a:t>
            </a:r>
          </a:p>
          <a:p>
            <a:pPr lvl="1"/>
            <a:r>
              <a:rPr lang="en-US" dirty="0">
                <a:latin typeface="Inter" panose="02000503000000020004" pitchFamily="2" charset="0"/>
                <a:ea typeface="Inter" panose="02000503000000020004" pitchFamily="2" charset="0"/>
              </a:rPr>
              <a:t>We have 2 dress rehearsals and 2 tech rehearsals</a:t>
            </a:r>
          </a:p>
          <a:p>
            <a:pPr lvl="1"/>
            <a:r>
              <a:rPr lang="en-US" dirty="0">
                <a:latin typeface="Inter" panose="02000503000000020004" pitchFamily="2" charset="0"/>
                <a:ea typeface="Inter" panose="02000503000000020004" pitchFamily="2" charset="0"/>
              </a:rPr>
              <a:t>Could do more in the basement, other locations, or off-hours</a:t>
            </a:r>
          </a:p>
        </p:txBody>
      </p:sp>
    </p:spTree>
    <p:extLst>
      <p:ext uri="{BB962C8B-B14F-4D97-AF65-F5344CB8AC3E}">
        <p14:creationId xmlns:p14="http://schemas.microsoft.com/office/powerpoint/2010/main" val="3410025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69F525-0562-2C0A-7405-2E5B59697F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B9967A-4A04-C0C9-C375-FEF21A814A8D}"/>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BUDGET</a:t>
            </a:r>
          </a:p>
        </p:txBody>
      </p:sp>
      <p:sp>
        <p:nvSpPr>
          <p:cNvPr id="3" name="Content Placeholder 2">
            <a:extLst>
              <a:ext uri="{FF2B5EF4-FFF2-40B4-BE49-F238E27FC236}">
                <a16:creationId xmlns:a16="http://schemas.microsoft.com/office/drawing/2014/main" id="{8DDA21E6-4F30-E913-503B-C93FD6EC1E65}"/>
              </a:ext>
            </a:extLst>
          </p:cNvPr>
          <p:cNvSpPr>
            <a:spLocks noGrp="1"/>
          </p:cNvSpPr>
          <p:nvPr>
            <p:ph idx="1"/>
          </p:nvPr>
        </p:nvSpPr>
        <p:spPr>
          <a:xfrm>
            <a:off x="838200" y="1371600"/>
            <a:ext cx="10515600" cy="5219700"/>
          </a:xfrm>
        </p:spPr>
        <p:txBody>
          <a:bodyPr>
            <a:normAutofit/>
          </a:bodyPr>
          <a:lstStyle/>
          <a:p>
            <a:pPr marL="0" indent="0">
              <a:buNone/>
            </a:pPr>
            <a:r>
              <a:rPr lang="en-US" dirty="0">
                <a:latin typeface="Inter" panose="02000503000000020004" pitchFamily="2" charset="0"/>
                <a:ea typeface="Inter" panose="02000503000000020004" pitchFamily="2" charset="0"/>
              </a:rPr>
              <a:t>This will likely not result in a life-changing financial windfall</a:t>
            </a:r>
          </a:p>
          <a:p>
            <a:pPr marL="0" indent="0">
              <a:buNone/>
            </a:pPr>
            <a:endParaRPr lang="en-US" dirty="0">
              <a:latin typeface="Inter" panose="02000503000000020004" pitchFamily="2" charset="0"/>
              <a:ea typeface="Inter" panose="02000503000000020004" pitchFamily="2" charset="0"/>
            </a:endParaRPr>
          </a:p>
          <a:p>
            <a:r>
              <a:rPr lang="en-US" b="1" dirty="0">
                <a:latin typeface="Inter" panose="02000503000000020004" pitchFamily="2" charset="0"/>
                <a:ea typeface="Inter" panose="02000503000000020004" pitchFamily="2" charset="0"/>
              </a:rPr>
              <a:t>Theoretical Max Revenue: </a:t>
            </a:r>
            <a:r>
              <a:rPr lang="en-US" dirty="0">
                <a:latin typeface="Inter" panose="02000503000000020004" pitchFamily="2" charset="0"/>
                <a:ea typeface="Inter" panose="02000503000000020004" pitchFamily="2" charset="0"/>
              </a:rPr>
              <a:t>$2,100</a:t>
            </a:r>
          </a:p>
          <a:p>
            <a:pPr lvl="1"/>
            <a:r>
              <a:rPr lang="en-US" i="1" dirty="0">
                <a:latin typeface="Inter" panose="02000503000000020004" pitchFamily="2" charset="0"/>
                <a:ea typeface="Inter" panose="02000503000000020004" pitchFamily="2" charset="0"/>
              </a:rPr>
              <a:t>4 shows, 50 seats per show, $15 per ticket</a:t>
            </a:r>
          </a:p>
          <a:p>
            <a:pPr marL="0" indent="0">
              <a:buNone/>
            </a:pPr>
            <a:endParaRPr lang="en-US" dirty="0">
              <a:latin typeface="Inter" panose="02000503000000020004" pitchFamily="2" charset="0"/>
              <a:ea typeface="Inter" panose="02000503000000020004" pitchFamily="2" charset="0"/>
            </a:endParaRPr>
          </a:p>
          <a:p>
            <a:r>
              <a:rPr lang="en-US" b="1" dirty="0">
                <a:latin typeface="Inter" panose="02000503000000020004" pitchFamily="2" charset="0"/>
                <a:ea typeface="Inter" panose="02000503000000020004" pitchFamily="2" charset="0"/>
              </a:rPr>
              <a:t>Fundraising: </a:t>
            </a:r>
            <a:r>
              <a:rPr lang="en-US" dirty="0">
                <a:latin typeface="Inter" panose="02000503000000020004" pitchFamily="2" charset="0"/>
                <a:ea typeface="Inter" panose="02000503000000020004" pitchFamily="2" charset="0"/>
              </a:rPr>
              <a:t>Maybe this is something we can do? </a:t>
            </a:r>
            <a:r>
              <a:rPr lang="en-US" b="1" dirty="0">
                <a:solidFill>
                  <a:srgbClr val="0000FF"/>
                </a:solidFill>
                <a:latin typeface="Inter" panose="02000503000000020004" pitchFamily="2" charset="0"/>
                <a:ea typeface="Inter" panose="02000503000000020004" pitchFamily="2" charset="0"/>
              </a:rPr>
              <a:t>»</a:t>
            </a:r>
          </a:p>
        </p:txBody>
      </p:sp>
    </p:spTree>
    <p:extLst>
      <p:ext uri="{BB962C8B-B14F-4D97-AF65-F5344CB8AC3E}">
        <p14:creationId xmlns:p14="http://schemas.microsoft.com/office/powerpoint/2010/main" val="804337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B8765-A810-2327-F78E-470A3BE47BCC}"/>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STUFF WE GOTTA DO</a:t>
            </a:r>
          </a:p>
        </p:txBody>
      </p:sp>
      <p:sp>
        <p:nvSpPr>
          <p:cNvPr id="3" name="Text Placeholder 2">
            <a:extLst>
              <a:ext uri="{FF2B5EF4-FFF2-40B4-BE49-F238E27FC236}">
                <a16:creationId xmlns:a16="http://schemas.microsoft.com/office/drawing/2014/main" id="{6C5197C6-789D-153D-F2B5-169A6816FFC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737362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83F473-6BF5-B312-9295-5AC5A6B513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EEEF4D-89F0-6D5B-96D7-29DF56459795}"/>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WARDROBE, SET DESIGN, CHOREO</a:t>
            </a:r>
          </a:p>
        </p:txBody>
      </p:sp>
      <p:sp>
        <p:nvSpPr>
          <p:cNvPr id="4" name="Content Placeholder 2">
            <a:extLst>
              <a:ext uri="{FF2B5EF4-FFF2-40B4-BE49-F238E27FC236}">
                <a16:creationId xmlns:a16="http://schemas.microsoft.com/office/drawing/2014/main" id="{D7414D14-3F2F-7284-FA39-21723E0A028F}"/>
              </a:ext>
            </a:extLst>
          </p:cNvPr>
          <p:cNvSpPr>
            <a:spLocks noGrp="1"/>
          </p:cNvSpPr>
          <p:nvPr>
            <p:ph idx="1"/>
          </p:nvPr>
        </p:nvSpPr>
        <p:spPr>
          <a:xfrm>
            <a:off x="838200" y="1825625"/>
            <a:ext cx="10515600" cy="4351338"/>
          </a:xfrm>
        </p:spPr>
        <p:txBody>
          <a:bodyPr/>
          <a:lstStyle/>
          <a:p>
            <a:pPr marL="0" indent="0">
              <a:buNone/>
            </a:pPr>
            <a:r>
              <a:rPr lang="en-US" dirty="0">
                <a:latin typeface="Inter" panose="02000503000000020004" pitchFamily="2" charset="0"/>
                <a:ea typeface="Inter" panose="02000503000000020004" pitchFamily="2" charset="0"/>
              </a:rPr>
              <a:t>Idk how to do such things </a:t>
            </a:r>
            <a:r>
              <a:rPr lang="en-US" b="1" dirty="0">
                <a:solidFill>
                  <a:srgbClr val="0000FF"/>
                </a:solidFill>
                <a:latin typeface="Inter" panose="02000503000000020004" pitchFamily="2" charset="0"/>
                <a:ea typeface="Inter" panose="02000503000000020004" pitchFamily="2" charset="0"/>
              </a:rPr>
              <a:t>»</a:t>
            </a:r>
            <a:endParaRPr lang="en-US" dirty="0">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227159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CFDD4-11BF-5CAA-64D0-18376E12FB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02B001-DCB0-0FB6-8267-E0A3B29E8035}"/>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AUDITIONS &amp; CASTING</a:t>
            </a:r>
          </a:p>
        </p:txBody>
      </p:sp>
      <p:sp>
        <p:nvSpPr>
          <p:cNvPr id="3" name="Content Placeholder 2">
            <a:extLst>
              <a:ext uri="{FF2B5EF4-FFF2-40B4-BE49-F238E27FC236}">
                <a16:creationId xmlns:a16="http://schemas.microsoft.com/office/drawing/2014/main" id="{180F1137-FEF9-D3D9-49B4-5CF6E6DE02AD}"/>
              </a:ext>
            </a:extLst>
          </p:cNvPr>
          <p:cNvSpPr>
            <a:spLocks noGrp="1"/>
          </p:cNvSpPr>
          <p:nvPr>
            <p:ph idx="1"/>
          </p:nvPr>
        </p:nvSpPr>
        <p:spPr/>
        <p:txBody>
          <a:bodyPr/>
          <a:lstStyle/>
          <a:p>
            <a:r>
              <a:rPr lang="en-US" dirty="0">
                <a:latin typeface="Inter" panose="02000503000000020004" pitchFamily="2" charset="0"/>
                <a:ea typeface="Inter" panose="02000503000000020004" pitchFamily="2" charset="0"/>
              </a:rPr>
              <a:t>Never been on either side of this before</a:t>
            </a:r>
          </a:p>
          <a:p>
            <a:r>
              <a:rPr lang="en-US" dirty="0">
                <a:latin typeface="Inter" panose="02000503000000020004" pitchFamily="2" charset="0"/>
                <a:ea typeface="Inter" panose="02000503000000020004" pitchFamily="2" charset="0"/>
              </a:rPr>
              <a:t>Want to be fair AND want to cast the best people for roles</a:t>
            </a:r>
          </a:p>
          <a:p>
            <a:r>
              <a:rPr lang="en-US" dirty="0">
                <a:latin typeface="Inter" panose="02000503000000020004" pitchFamily="2" charset="0"/>
                <a:ea typeface="Inter" panose="02000503000000020004" pitchFamily="2" charset="0"/>
              </a:rPr>
              <a:t>We have a lot of Stage Reading people</a:t>
            </a:r>
          </a:p>
          <a:p>
            <a:r>
              <a:rPr lang="en-US" dirty="0">
                <a:latin typeface="Inter" panose="02000503000000020004" pitchFamily="2" charset="0"/>
                <a:ea typeface="Inter" panose="02000503000000020004" pitchFamily="2" charset="0"/>
              </a:rPr>
              <a:t>We can use Imposters for auditions</a:t>
            </a:r>
          </a:p>
          <a:p>
            <a:pPr lvl="1"/>
            <a:r>
              <a:rPr lang="en-US" dirty="0">
                <a:latin typeface="Inter" panose="02000503000000020004" pitchFamily="2" charset="0"/>
                <a:ea typeface="Inter" panose="02000503000000020004" pitchFamily="2" charset="0"/>
              </a:rPr>
              <a:t>Possible dates: 5/25, 6/1</a:t>
            </a:r>
          </a:p>
          <a:p>
            <a:r>
              <a:rPr lang="en-US" dirty="0">
                <a:latin typeface="Inter" panose="02000503000000020004" pitchFamily="2" charset="0"/>
                <a:ea typeface="Inter" panose="02000503000000020004" pitchFamily="2" charset="0"/>
              </a:rPr>
              <a:t>We could cast some people ahead of time, do it in waves</a:t>
            </a:r>
          </a:p>
          <a:p>
            <a:r>
              <a:rPr lang="en-US" dirty="0">
                <a:latin typeface="Inter" panose="02000503000000020004" pitchFamily="2" charset="0"/>
                <a:ea typeface="Inter" panose="02000503000000020004" pitchFamily="2" charset="0"/>
              </a:rPr>
              <a:t>I think this is our first priority! </a:t>
            </a:r>
            <a:r>
              <a:rPr lang="en-US" b="1" dirty="0">
                <a:solidFill>
                  <a:srgbClr val="0000FF"/>
                </a:solidFill>
                <a:latin typeface="Inter" panose="02000503000000020004" pitchFamily="2" charset="0"/>
                <a:ea typeface="Inter" panose="02000503000000020004" pitchFamily="2" charset="0"/>
              </a:rPr>
              <a:t>»</a:t>
            </a:r>
            <a:endParaRPr lang="en-US" dirty="0">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192149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5D8D61-C51F-0E39-6900-9E8BB1DD9B5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B4DC71F-B803-A9A3-DE02-672E5F09F852}"/>
              </a:ext>
            </a:extLst>
          </p:cNvPr>
          <p:cNvSpPr txBox="1"/>
          <p:nvPr/>
        </p:nvSpPr>
        <p:spPr>
          <a:xfrm>
            <a:off x="-420912" y="-1647014"/>
            <a:ext cx="12192000" cy="6858000"/>
          </a:xfrm>
          <a:prstGeom prst="rect">
            <a:avLst/>
          </a:prstGeom>
          <a:noFill/>
        </p:spPr>
        <p:txBody>
          <a:bodyPr wrap="none" rtlCol="0">
            <a:noAutofit/>
          </a:bodyPr>
          <a:lstStyle/>
          <a:p>
            <a:pPr algn="ctr"/>
            <a:r>
              <a:rPr lang="en-US" sz="44000" spc="-2800" dirty="0">
                <a:latin typeface="Courier New" panose="02070309020205020404" pitchFamily="49" charset="0"/>
                <a:cs typeface="Courier New" panose="02070309020205020404" pitchFamily="49" charset="0"/>
              </a:rPr>
              <a:t>CALL</a:t>
            </a:r>
          </a:p>
        </p:txBody>
      </p:sp>
      <p:sp>
        <p:nvSpPr>
          <p:cNvPr id="4" name="TextBox 3">
            <a:extLst>
              <a:ext uri="{FF2B5EF4-FFF2-40B4-BE49-F238E27FC236}">
                <a16:creationId xmlns:a16="http://schemas.microsoft.com/office/drawing/2014/main" id="{EAFC7ACA-0F09-FEBB-48DD-DCB2FC087589}"/>
              </a:ext>
            </a:extLst>
          </p:cNvPr>
          <p:cNvSpPr txBox="1"/>
          <p:nvPr/>
        </p:nvSpPr>
        <p:spPr>
          <a:xfrm>
            <a:off x="-159658" y="1706708"/>
            <a:ext cx="12192000" cy="6863417"/>
          </a:xfrm>
          <a:prstGeom prst="rect">
            <a:avLst/>
          </a:prstGeom>
          <a:noFill/>
        </p:spPr>
        <p:txBody>
          <a:bodyPr wrap="square" anchor="ctr">
            <a:spAutoFit/>
          </a:bodyPr>
          <a:lstStyle/>
          <a:p>
            <a:pPr algn="r"/>
            <a:r>
              <a:rPr lang="en-US" sz="44000" spc="-2800" dirty="0">
                <a:latin typeface="Courier New" panose="02070309020205020404" pitchFamily="49" charset="0"/>
                <a:cs typeface="Courier New" panose="02070309020205020404" pitchFamily="49" charset="0"/>
              </a:rPr>
              <a:t>BACK</a:t>
            </a:r>
          </a:p>
        </p:txBody>
      </p:sp>
    </p:spTree>
    <p:extLst>
      <p:ext uri="{BB962C8B-B14F-4D97-AF65-F5344CB8AC3E}">
        <p14:creationId xmlns:p14="http://schemas.microsoft.com/office/powerpoint/2010/main" val="14910053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7DDBAD-D646-F325-47D7-0C6801AF5B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132609-C843-D987-BE7F-A2C799AF02BD}"/>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REHEARSAL SCHEDULE</a:t>
            </a:r>
          </a:p>
        </p:txBody>
      </p:sp>
      <p:sp>
        <p:nvSpPr>
          <p:cNvPr id="3" name="Content Placeholder 2">
            <a:extLst>
              <a:ext uri="{FF2B5EF4-FFF2-40B4-BE49-F238E27FC236}">
                <a16:creationId xmlns:a16="http://schemas.microsoft.com/office/drawing/2014/main" id="{BFCCFBCC-404A-7821-8727-E49A6920DD04}"/>
              </a:ext>
            </a:extLst>
          </p:cNvPr>
          <p:cNvSpPr>
            <a:spLocks noGrp="1"/>
          </p:cNvSpPr>
          <p:nvPr>
            <p:ph idx="1"/>
          </p:nvPr>
        </p:nvSpPr>
        <p:spPr>
          <a:xfrm>
            <a:off x="838200" y="1371600"/>
            <a:ext cx="10515600" cy="5219700"/>
          </a:xfrm>
        </p:spPr>
        <p:txBody>
          <a:bodyPr>
            <a:normAutofit/>
          </a:bodyPr>
          <a:lstStyle/>
          <a:p>
            <a:pPr marL="0" indent="0">
              <a:buNone/>
            </a:pPr>
            <a:r>
              <a:rPr lang="en-US" dirty="0">
                <a:latin typeface="Inter" panose="02000503000000020004" pitchFamily="2" charset="0"/>
                <a:ea typeface="Inter" panose="02000503000000020004" pitchFamily="2" charset="0"/>
              </a:rPr>
              <a:t>Scheduling is the biggest impediment to collaborative work </a:t>
            </a:r>
            <a:r>
              <a:rPr lang="en-US" dirty="0">
                <a:latin typeface="Inter" panose="02000503000000020004" pitchFamily="2" charset="0"/>
                <a:ea typeface="Inter" panose="02000503000000020004" pitchFamily="2" charset="0"/>
                <a:sym typeface="Wingdings" panose="05000000000000000000" pitchFamily="2" charset="2"/>
              </a:rPr>
              <a:t></a:t>
            </a:r>
          </a:p>
          <a:p>
            <a:pPr marL="0" indent="0">
              <a:buNone/>
            </a:pPr>
            <a:endParaRPr lang="en-US" dirty="0">
              <a:latin typeface="Inter" panose="02000503000000020004" pitchFamily="2" charset="0"/>
              <a:ea typeface="Inter" panose="02000503000000020004" pitchFamily="2" charset="0"/>
              <a:sym typeface="Wingdings" panose="05000000000000000000" pitchFamily="2" charset="2"/>
            </a:endParaRPr>
          </a:p>
          <a:p>
            <a:r>
              <a:rPr lang="en-US" b="1" dirty="0">
                <a:latin typeface="Inter" panose="02000503000000020004" pitchFamily="2" charset="0"/>
                <a:ea typeface="Inter" panose="02000503000000020004" pitchFamily="2" charset="0"/>
                <a:sym typeface="Wingdings" panose="05000000000000000000" pitchFamily="2" charset="2"/>
              </a:rPr>
              <a:t>Preview + Shows </a:t>
            </a:r>
            <a:r>
              <a:rPr lang="en-US" dirty="0">
                <a:latin typeface="Inter" panose="02000503000000020004" pitchFamily="2" charset="0"/>
                <a:ea typeface="Inter" panose="02000503000000020004" pitchFamily="2" charset="0"/>
                <a:sym typeface="Wingdings" panose="05000000000000000000" pitchFamily="2" charset="2"/>
              </a:rPr>
              <a:t>are must-make</a:t>
            </a:r>
          </a:p>
          <a:p>
            <a:r>
              <a:rPr lang="en-US" b="1" dirty="0">
                <a:latin typeface="Inter" panose="02000503000000020004" pitchFamily="2" charset="0"/>
                <a:ea typeface="Inter" panose="02000503000000020004" pitchFamily="2" charset="0"/>
                <a:sym typeface="Wingdings" panose="05000000000000000000" pitchFamily="2" charset="2"/>
              </a:rPr>
              <a:t>Tech + Dress </a:t>
            </a:r>
            <a:r>
              <a:rPr lang="en-US" dirty="0">
                <a:latin typeface="Inter" panose="02000503000000020004" pitchFamily="2" charset="0"/>
                <a:ea typeface="Inter" panose="02000503000000020004" pitchFamily="2" charset="0"/>
                <a:sym typeface="Wingdings" panose="05000000000000000000" pitchFamily="2" charset="2"/>
              </a:rPr>
              <a:t>rehearsals are must-make</a:t>
            </a:r>
          </a:p>
          <a:p>
            <a:pPr marL="0" indent="0">
              <a:buNone/>
            </a:pPr>
            <a:endParaRPr lang="en-US" dirty="0">
              <a:latin typeface="Inter" panose="02000503000000020004" pitchFamily="2" charset="0"/>
              <a:ea typeface="Inter" panose="02000503000000020004" pitchFamily="2" charset="0"/>
              <a:sym typeface="Wingdings" panose="05000000000000000000" pitchFamily="2" charset="2"/>
            </a:endParaRPr>
          </a:p>
          <a:p>
            <a:pPr marL="0" indent="0">
              <a:buNone/>
            </a:pPr>
            <a:r>
              <a:rPr lang="en-US" dirty="0">
                <a:latin typeface="Inter" panose="02000503000000020004" pitchFamily="2" charset="0"/>
                <a:ea typeface="Inter" panose="02000503000000020004" pitchFamily="2" charset="0"/>
                <a:sym typeface="Wingdings" panose="05000000000000000000" pitchFamily="2" charset="2"/>
              </a:rPr>
              <a:t>My plan:</a:t>
            </a:r>
          </a:p>
          <a:p>
            <a:r>
              <a:rPr lang="en-US" dirty="0">
                <a:latin typeface="Inter" panose="02000503000000020004" pitchFamily="2" charset="0"/>
                <a:ea typeface="Inter" panose="02000503000000020004" pitchFamily="2" charset="0"/>
                <a:sym typeface="Wingdings" panose="05000000000000000000" pitchFamily="2" charset="2"/>
              </a:rPr>
              <a:t>Find dates that work for majority of our core team </a:t>
            </a:r>
            <a:r>
              <a:rPr lang="en-US" b="1" dirty="0">
                <a:solidFill>
                  <a:srgbClr val="0000FF"/>
                </a:solidFill>
                <a:latin typeface="Inter" panose="02000503000000020004" pitchFamily="2" charset="0"/>
                <a:ea typeface="Inter" panose="02000503000000020004" pitchFamily="2" charset="0"/>
              </a:rPr>
              <a:t>»</a:t>
            </a:r>
            <a:endParaRPr lang="en-US" dirty="0">
              <a:solidFill>
                <a:srgbClr val="0000FF"/>
              </a:solidFill>
              <a:latin typeface="Inter" panose="02000503000000020004" pitchFamily="2" charset="0"/>
              <a:ea typeface="Inter" panose="02000503000000020004" pitchFamily="2" charset="0"/>
              <a:sym typeface="Wingdings" panose="05000000000000000000" pitchFamily="2" charset="2"/>
            </a:endParaRPr>
          </a:p>
          <a:p>
            <a:r>
              <a:rPr lang="en-US" dirty="0">
                <a:latin typeface="Inter" panose="02000503000000020004" pitchFamily="2" charset="0"/>
                <a:ea typeface="Inter" panose="02000503000000020004" pitchFamily="2" charset="0"/>
              </a:rPr>
              <a:t>Only cast/recruit people who can make those dates work</a:t>
            </a:r>
          </a:p>
          <a:p>
            <a:r>
              <a:rPr lang="en-US" dirty="0">
                <a:latin typeface="Inter" panose="02000503000000020004" pitchFamily="2" charset="0"/>
                <a:ea typeface="Inter" panose="02000503000000020004" pitchFamily="2" charset="0"/>
              </a:rPr>
              <a:t>Try to get them on the calendar as soon as possible!</a:t>
            </a:r>
          </a:p>
        </p:txBody>
      </p:sp>
    </p:spTree>
    <p:extLst>
      <p:ext uri="{BB962C8B-B14F-4D97-AF65-F5344CB8AC3E}">
        <p14:creationId xmlns:p14="http://schemas.microsoft.com/office/powerpoint/2010/main" val="2896247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EC90DA-448A-F8D8-3BF7-9550CB83B3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B6B561-3295-D37D-0903-62E80C826477}"/>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SONG ARRANGEMENTS</a:t>
            </a:r>
          </a:p>
        </p:txBody>
      </p:sp>
      <p:sp>
        <p:nvSpPr>
          <p:cNvPr id="3" name="Content Placeholder 2">
            <a:extLst>
              <a:ext uri="{FF2B5EF4-FFF2-40B4-BE49-F238E27FC236}">
                <a16:creationId xmlns:a16="http://schemas.microsoft.com/office/drawing/2014/main" id="{C174E306-D7D0-8806-55B3-E3ADED938BB5}"/>
              </a:ext>
            </a:extLst>
          </p:cNvPr>
          <p:cNvSpPr>
            <a:spLocks noGrp="1"/>
          </p:cNvSpPr>
          <p:nvPr>
            <p:ph idx="1"/>
          </p:nvPr>
        </p:nvSpPr>
        <p:spPr/>
        <p:txBody>
          <a:bodyPr/>
          <a:lstStyle/>
          <a:p>
            <a:pPr marL="0" indent="0">
              <a:buNone/>
            </a:pPr>
            <a:r>
              <a:rPr lang="en-US" dirty="0">
                <a:latin typeface="Inter" panose="02000503000000020004" pitchFamily="2" charset="0"/>
                <a:ea typeface="Inter" panose="02000503000000020004" pitchFamily="2" charset="0"/>
              </a:rPr>
              <a:t>DANNY!</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I want Danny to be in charge if Danny is willing to be in charge. I want everyone else to contribute! </a:t>
            </a:r>
            <a:r>
              <a:rPr lang="en-US" b="1" dirty="0">
                <a:solidFill>
                  <a:srgbClr val="0000FF"/>
                </a:solidFill>
                <a:latin typeface="Inter" panose="02000503000000020004" pitchFamily="2" charset="0"/>
                <a:ea typeface="Inter" panose="02000503000000020004" pitchFamily="2" charset="0"/>
              </a:rPr>
              <a:t>»</a:t>
            </a:r>
            <a:endParaRPr lang="en-US" dirty="0">
              <a:latin typeface="Inter" panose="02000503000000020004" pitchFamily="2" charset="0"/>
              <a:ea typeface="Inter" panose="02000503000000020004" pitchFamily="2" charset="0"/>
            </a:endParaRP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I’d love to have singing parts ready before casting. I also have no idea how to express the written parts other than demos.</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I also want to create backing tracks for practice (</a:t>
            </a:r>
            <a:r>
              <a:rPr lang="en-US" sz="800" dirty="0">
                <a:latin typeface="Inter" panose="02000503000000020004" pitchFamily="2" charset="0"/>
                <a:ea typeface="Inter" panose="02000503000000020004" pitchFamily="2" charset="0"/>
              </a:rPr>
              <a:t>and maybe an original cast recording</a:t>
            </a:r>
            <a:r>
              <a:rPr lang="en-US" dirty="0">
                <a:latin typeface="Inter" panose="02000503000000020004" pitchFamily="2" charset="0"/>
                <a:ea typeface="Inter" panose="02000503000000020004" pitchFamily="2" charset="0"/>
              </a:rPr>
              <a:t>)</a:t>
            </a:r>
          </a:p>
        </p:txBody>
      </p:sp>
    </p:spTree>
    <p:extLst>
      <p:ext uri="{BB962C8B-B14F-4D97-AF65-F5344CB8AC3E}">
        <p14:creationId xmlns:p14="http://schemas.microsoft.com/office/powerpoint/2010/main" val="456537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2033B9-0855-9F1F-434C-F17F267D97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170F36-8BC5-D8FB-8993-C3246D3B8922}"/>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MARKETING / PROMOTION</a:t>
            </a:r>
          </a:p>
        </p:txBody>
      </p:sp>
      <p:sp>
        <p:nvSpPr>
          <p:cNvPr id="3" name="Content Placeholder 2">
            <a:extLst>
              <a:ext uri="{FF2B5EF4-FFF2-40B4-BE49-F238E27FC236}">
                <a16:creationId xmlns:a16="http://schemas.microsoft.com/office/drawing/2014/main" id="{818C0729-3AD0-F6D4-619B-D2B2E7304DC3}"/>
              </a:ext>
            </a:extLst>
          </p:cNvPr>
          <p:cNvSpPr>
            <a:spLocks noGrp="1"/>
          </p:cNvSpPr>
          <p:nvPr>
            <p:ph idx="1"/>
          </p:nvPr>
        </p:nvSpPr>
        <p:spPr/>
        <p:txBody>
          <a:bodyPr>
            <a:normAutofit/>
          </a:bodyPr>
          <a:lstStyle/>
          <a:p>
            <a:pPr marL="0" indent="0">
              <a:buNone/>
            </a:pPr>
            <a:r>
              <a:rPr lang="en-US" dirty="0">
                <a:latin typeface="Inter" panose="02000503000000020004" pitchFamily="2" charset="0"/>
                <a:ea typeface="Inter" panose="02000503000000020004" pitchFamily="2" charset="0"/>
              </a:rPr>
              <a:t>You know I’m going to go nuts with the promo</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I am going to make like 3 websites</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Also some videos probably</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Also maybe getting on tv</a:t>
            </a:r>
          </a:p>
        </p:txBody>
      </p:sp>
    </p:spTree>
    <p:extLst>
      <p:ext uri="{BB962C8B-B14F-4D97-AF65-F5344CB8AC3E}">
        <p14:creationId xmlns:p14="http://schemas.microsoft.com/office/powerpoint/2010/main" val="3595353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367851-81D4-CB75-D4AA-F6000CA042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126893-015B-8939-0E36-45DCE7871638}"/>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REWRITE</a:t>
            </a:r>
          </a:p>
        </p:txBody>
      </p:sp>
      <p:sp>
        <p:nvSpPr>
          <p:cNvPr id="3" name="Content Placeholder 2">
            <a:extLst>
              <a:ext uri="{FF2B5EF4-FFF2-40B4-BE49-F238E27FC236}">
                <a16:creationId xmlns:a16="http://schemas.microsoft.com/office/drawing/2014/main" id="{4B482BE1-4E60-FDF3-2F6B-5D14F3595699}"/>
              </a:ext>
            </a:extLst>
          </p:cNvPr>
          <p:cNvSpPr>
            <a:spLocks noGrp="1"/>
          </p:cNvSpPr>
          <p:nvPr>
            <p:ph idx="1"/>
          </p:nvPr>
        </p:nvSpPr>
        <p:spPr/>
        <p:txBody>
          <a:bodyPr/>
          <a:lstStyle/>
          <a:p>
            <a:pPr marL="0" indent="0">
              <a:buNone/>
            </a:pPr>
            <a:r>
              <a:rPr lang="en-US" dirty="0">
                <a:latin typeface="Inter" panose="02000503000000020004" pitchFamily="2" charset="0"/>
                <a:ea typeface="Inter" panose="02000503000000020004" pitchFamily="2" charset="0"/>
              </a:rPr>
              <a:t>I want to have a “rehearsal script” ready before auditions happen and definitely by the time of a kick-off table read</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Already in-progress – would love to discuss further </a:t>
            </a:r>
            <a:r>
              <a:rPr lang="en-US" b="1" dirty="0">
                <a:solidFill>
                  <a:srgbClr val="0000FF"/>
                </a:solidFill>
                <a:latin typeface="Inter" panose="02000503000000020004" pitchFamily="2" charset="0"/>
                <a:ea typeface="Inter" panose="02000503000000020004" pitchFamily="2" charset="0"/>
              </a:rPr>
              <a:t>»</a:t>
            </a:r>
            <a:endParaRPr lang="en-US" dirty="0">
              <a:latin typeface="Inter" panose="02000503000000020004" pitchFamily="2" charset="0"/>
              <a:ea typeface="Inter" panose="02000503000000020004" pitchFamily="2" charset="0"/>
            </a:endParaRP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Theoretically the rehearsal script could be the final script, but I want to leave room for potential punch-ups and small edits</a:t>
            </a:r>
          </a:p>
          <a:p>
            <a:pPr marL="0" indent="0">
              <a:buNone/>
            </a:pPr>
            <a:endParaRPr lang="en-US" dirty="0">
              <a:latin typeface="Inter" panose="02000503000000020004" pitchFamily="2" charset="0"/>
              <a:ea typeface="Inter" panose="02000503000000020004" pitchFamily="2" charset="0"/>
            </a:endParaRPr>
          </a:p>
          <a:p>
            <a:pPr marL="0" indent="0">
              <a:buNone/>
            </a:pPr>
            <a:endParaRPr lang="en-US" dirty="0">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593283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BF764D-E78A-CC22-856C-E42B87AC97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94B0EC-F41E-A984-19C0-ECD743C0DC29}"/>
              </a:ext>
            </a:extLst>
          </p:cNvPr>
          <p:cNvSpPr>
            <a:spLocks noGrp="1"/>
          </p:cNvSpPr>
          <p:nvPr>
            <p:ph type="title"/>
          </p:nvPr>
        </p:nvSpPr>
        <p:spPr>
          <a:xfrm>
            <a:off x="838200" y="1"/>
            <a:ext cx="10515600" cy="1028699"/>
          </a:xfrm>
        </p:spPr>
        <p:txBody>
          <a:bodyPr/>
          <a:lstStyle/>
          <a:p>
            <a:pPr algn="ctr"/>
            <a:r>
              <a:rPr lang="en-US" b="1" dirty="0">
                <a:latin typeface="Courier New" panose="02070309020205020404" pitchFamily="49" charset="0"/>
                <a:cs typeface="Courier New" panose="02070309020205020404" pitchFamily="49" charset="0"/>
              </a:rPr>
              <a:t>EXPANDING THE CORE TEAM</a:t>
            </a:r>
          </a:p>
        </p:txBody>
      </p:sp>
      <p:sp>
        <p:nvSpPr>
          <p:cNvPr id="3" name="Content Placeholder 2">
            <a:extLst>
              <a:ext uri="{FF2B5EF4-FFF2-40B4-BE49-F238E27FC236}">
                <a16:creationId xmlns:a16="http://schemas.microsoft.com/office/drawing/2014/main" id="{7F7AA6F6-2D0C-38DD-5C7D-615380123CEA}"/>
              </a:ext>
            </a:extLst>
          </p:cNvPr>
          <p:cNvSpPr>
            <a:spLocks noGrp="1"/>
          </p:cNvSpPr>
          <p:nvPr>
            <p:ph idx="1"/>
          </p:nvPr>
        </p:nvSpPr>
        <p:spPr>
          <a:xfrm>
            <a:off x="838200" y="883228"/>
            <a:ext cx="10515600" cy="5808518"/>
          </a:xfrm>
        </p:spPr>
        <p:txBody>
          <a:bodyPr>
            <a:normAutofit lnSpcReduction="10000"/>
          </a:bodyPr>
          <a:lstStyle/>
          <a:p>
            <a:pPr marL="0" indent="0">
              <a:buNone/>
            </a:pPr>
            <a:r>
              <a:rPr lang="en-US" dirty="0">
                <a:latin typeface="Inter" panose="02000503000000020004" pitchFamily="2" charset="0"/>
                <a:ea typeface="Inter" panose="02000503000000020004" pitchFamily="2" charset="0"/>
              </a:rPr>
              <a:t>Before actual casting, there may be other people that could help from the production side. Without knowing what casting, availability, and/or interest would be – here are some ideas:</a:t>
            </a:r>
          </a:p>
          <a:p>
            <a:pPr marL="0" indent="0">
              <a:buNone/>
            </a:pPr>
            <a:endParaRPr lang="en-US" dirty="0">
              <a:latin typeface="Inter" panose="02000503000000020004" pitchFamily="2" charset="0"/>
              <a:ea typeface="Inter" panose="02000503000000020004" pitchFamily="2" charset="0"/>
            </a:endParaRPr>
          </a:p>
          <a:p>
            <a:pPr marL="0" indent="0">
              <a:buNone/>
            </a:pPr>
            <a:r>
              <a:rPr lang="en-US" b="1" dirty="0">
                <a:latin typeface="Inter" panose="02000503000000020004" pitchFamily="2" charset="0"/>
                <a:ea typeface="Inter" panose="02000503000000020004" pitchFamily="2" charset="0"/>
              </a:rPr>
              <a:t>Jack</a:t>
            </a:r>
            <a:r>
              <a:rPr lang="en-US" dirty="0">
                <a:latin typeface="Inter" panose="02000503000000020004" pitchFamily="2" charset="0"/>
                <a:ea typeface="Inter" panose="02000503000000020004" pitchFamily="2" charset="0"/>
              </a:rPr>
              <a:t> – wrote a bunch of great piano parts!</a:t>
            </a:r>
          </a:p>
          <a:p>
            <a:pPr marL="0" indent="0">
              <a:buNone/>
            </a:pPr>
            <a:r>
              <a:rPr lang="en-US" b="1" dirty="0">
                <a:latin typeface="Inter" panose="02000503000000020004" pitchFamily="2" charset="0"/>
                <a:ea typeface="Inter" panose="02000503000000020004" pitchFamily="2" charset="0"/>
              </a:rPr>
              <a:t>Griffin</a:t>
            </a:r>
            <a:r>
              <a:rPr lang="en-US" dirty="0">
                <a:latin typeface="Inter" panose="02000503000000020004" pitchFamily="2" charset="0"/>
                <a:ea typeface="Inter" panose="02000503000000020004" pitchFamily="2" charset="0"/>
              </a:rPr>
              <a:t> – has a cajon!</a:t>
            </a:r>
          </a:p>
          <a:p>
            <a:pPr marL="0" indent="0">
              <a:buNone/>
            </a:pPr>
            <a:r>
              <a:rPr lang="en-US" b="1" dirty="0">
                <a:latin typeface="Inter" panose="02000503000000020004" pitchFamily="2" charset="0"/>
                <a:ea typeface="Inter" panose="02000503000000020004" pitchFamily="2" charset="0"/>
              </a:rPr>
              <a:t>Cam</a:t>
            </a:r>
            <a:r>
              <a:rPr lang="en-US" dirty="0">
                <a:latin typeface="Inter" panose="02000503000000020004" pitchFamily="2" charset="0"/>
                <a:ea typeface="Inter" panose="02000503000000020004" pitchFamily="2" charset="0"/>
              </a:rPr>
              <a:t> – talented + inside Imposters + cares about the show!</a:t>
            </a:r>
          </a:p>
          <a:p>
            <a:pPr marL="0" indent="0">
              <a:buNone/>
            </a:pPr>
            <a:r>
              <a:rPr lang="en-US" b="1" dirty="0">
                <a:latin typeface="Inter" panose="02000503000000020004" pitchFamily="2" charset="0"/>
                <a:ea typeface="Inter" panose="02000503000000020004" pitchFamily="2" charset="0"/>
              </a:rPr>
              <a:t>Katie</a:t>
            </a:r>
            <a:r>
              <a:rPr lang="en-US" dirty="0">
                <a:latin typeface="Inter" panose="02000503000000020004" pitchFamily="2" charset="0"/>
                <a:ea typeface="Inter" panose="02000503000000020004" pitchFamily="2" charset="0"/>
              </a:rPr>
              <a:t> – literally educated and also just generally fabulous!</a:t>
            </a:r>
          </a:p>
          <a:p>
            <a:pPr marL="0" indent="0">
              <a:buNone/>
            </a:pPr>
            <a:r>
              <a:rPr lang="en-US" b="1" dirty="0">
                <a:latin typeface="Inter" panose="02000503000000020004" pitchFamily="2" charset="0"/>
                <a:ea typeface="Inter" panose="02000503000000020004" pitchFamily="2" charset="0"/>
              </a:rPr>
              <a:t>Ben P </a:t>
            </a:r>
            <a:r>
              <a:rPr lang="en-US" dirty="0">
                <a:latin typeface="Inter" panose="02000503000000020004" pitchFamily="2" charset="0"/>
                <a:ea typeface="Inter" panose="02000503000000020004" pitchFamily="2" charset="0"/>
              </a:rPr>
              <a:t>– tech director at Imposters! Will be involved!</a:t>
            </a:r>
          </a:p>
          <a:p>
            <a:pPr marL="0" indent="0">
              <a:buNone/>
            </a:pPr>
            <a:r>
              <a:rPr lang="en-US" b="1" dirty="0">
                <a:latin typeface="Inter" panose="02000503000000020004" pitchFamily="2" charset="0"/>
                <a:ea typeface="Inter" panose="02000503000000020004" pitchFamily="2" charset="0"/>
              </a:rPr>
              <a:t>Stage Manager </a:t>
            </a:r>
            <a:r>
              <a:rPr lang="en-US" dirty="0">
                <a:latin typeface="Inter" panose="02000503000000020004" pitchFamily="2" charset="0"/>
                <a:ea typeface="Inter" panose="02000503000000020004" pitchFamily="2" charset="0"/>
              </a:rPr>
              <a:t>– could be good to have!</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We can talk about these! </a:t>
            </a:r>
            <a:r>
              <a:rPr lang="en-US" b="1" dirty="0">
                <a:solidFill>
                  <a:srgbClr val="0000FF"/>
                </a:solidFill>
                <a:latin typeface="Inter" panose="02000503000000020004" pitchFamily="2" charset="0"/>
                <a:ea typeface="Inter" panose="02000503000000020004" pitchFamily="2" charset="0"/>
              </a:rPr>
              <a:t>»</a:t>
            </a:r>
            <a:endParaRPr lang="en-US" dirty="0">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2737251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F76A3F-65FD-69E0-C354-B67C11A909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29F24B-91FD-0543-991B-EB8757D0ADB4}"/>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NEXT STEPS</a:t>
            </a:r>
          </a:p>
        </p:txBody>
      </p:sp>
      <p:sp>
        <p:nvSpPr>
          <p:cNvPr id="3" name="Content Placeholder 2">
            <a:extLst>
              <a:ext uri="{FF2B5EF4-FFF2-40B4-BE49-F238E27FC236}">
                <a16:creationId xmlns:a16="http://schemas.microsoft.com/office/drawing/2014/main" id="{11D14884-3F29-6BB9-B4FB-224981EAE0BB}"/>
              </a:ext>
            </a:extLst>
          </p:cNvPr>
          <p:cNvSpPr>
            <a:spLocks noGrp="1"/>
          </p:cNvSpPr>
          <p:nvPr>
            <p:ph idx="1"/>
          </p:nvPr>
        </p:nvSpPr>
        <p:spPr/>
        <p:txBody>
          <a:bodyPr>
            <a:normAutofit/>
          </a:bodyPr>
          <a:lstStyle/>
          <a:p>
            <a:pPr>
              <a:buFont typeface="Wingdings" panose="05000000000000000000" pitchFamily="2" charset="2"/>
              <a:buChar char="q"/>
            </a:pPr>
            <a:r>
              <a:rPr lang="en-US" sz="3600" dirty="0">
                <a:latin typeface="Inter" panose="02000503000000020004" pitchFamily="2" charset="0"/>
                <a:ea typeface="Inter" panose="02000503000000020004" pitchFamily="2" charset="0"/>
              </a:rPr>
              <a:t>Figure out audition / casting details</a:t>
            </a:r>
          </a:p>
          <a:p>
            <a:pPr>
              <a:buFont typeface="Wingdings" panose="05000000000000000000" pitchFamily="2" charset="2"/>
              <a:buChar char="q"/>
            </a:pPr>
            <a:r>
              <a:rPr lang="en-US" sz="3600" dirty="0">
                <a:latin typeface="Inter" panose="02000503000000020004" pitchFamily="2" charset="0"/>
                <a:ea typeface="Inter" panose="02000503000000020004" pitchFamily="2" charset="0"/>
              </a:rPr>
              <a:t>Potentially recruit other crew members </a:t>
            </a:r>
          </a:p>
          <a:p>
            <a:pPr>
              <a:buFont typeface="Wingdings" panose="05000000000000000000" pitchFamily="2" charset="2"/>
              <a:buChar char="q"/>
            </a:pPr>
            <a:r>
              <a:rPr lang="en-US" sz="3600" dirty="0">
                <a:latin typeface="Inter" panose="02000503000000020004" pitchFamily="2" charset="0"/>
                <a:ea typeface="Inter" panose="02000503000000020004" pitchFamily="2" charset="0"/>
              </a:rPr>
              <a:t>Finish Rewrite</a:t>
            </a:r>
          </a:p>
          <a:p>
            <a:pPr lvl="1">
              <a:buFont typeface="Wingdings" panose="05000000000000000000" pitchFamily="2" charset="2"/>
              <a:buChar char="q"/>
            </a:pPr>
            <a:r>
              <a:rPr lang="en-US" sz="3600" dirty="0">
                <a:latin typeface="Inter" panose="02000503000000020004" pitchFamily="2" charset="0"/>
                <a:ea typeface="Inter" panose="02000503000000020004" pitchFamily="2" charset="0"/>
              </a:rPr>
              <a:t> </a:t>
            </a:r>
            <a:r>
              <a:rPr lang="en-US" sz="3200" dirty="0">
                <a:latin typeface="Inter" panose="02000503000000020004" pitchFamily="2" charset="0"/>
                <a:ea typeface="Inter" panose="02000503000000020004" pitchFamily="2" charset="0"/>
              </a:rPr>
              <a:t>Maybe have a writer’s room</a:t>
            </a:r>
          </a:p>
          <a:p>
            <a:pPr>
              <a:buFont typeface="Wingdings" panose="05000000000000000000" pitchFamily="2" charset="2"/>
              <a:buChar char="q"/>
            </a:pPr>
            <a:r>
              <a:rPr lang="en-US" sz="3600" dirty="0">
                <a:latin typeface="Inter" panose="02000503000000020004" pitchFamily="2" charset="0"/>
                <a:ea typeface="Inter" panose="02000503000000020004" pitchFamily="2" charset="0"/>
              </a:rPr>
              <a:t>Arrange the songs</a:t>
            </a:r>
          </a:p>
          <a:p>
            <a:pPr lvl="1">
              <a:buFont typeface="Wingdings" panose="05000000000000000000" pitchFamily="2" charset="2"/>
              <a:buChar char="q"/>
            </a:pPr>
            <a:r>
              <a:rPr lang="en-US" sz="3600" dirty="0">
                <a:latin typeface="Inter" panose="02000503000000020004" pitchFamily="2" charset="0"/>
                <a:ea typeface="Inter" panose="02000503000000020004" pitchFamily="2" charset="0"/>
              </a:rPr>
              <a:t> </a:t>
            </a:r>
            <a:r>
              <a:rPr lang="en-US" sz="3200" dirty="0">
                <a:latin typeface="Inter" panose="02000503000000020004" pitchFamily="2" charset="0"/>
                <a:ea typeface="Inter" panose="02000503000000020004" pitchFamily="2" charset="0"/>
              </a:rPr>
              <a:t>Maybe have a writer’s room</a:t>
            </a:r>
          </a:p>
          <a:p>
            <a:pPr>
              <a:buFont typeface="Wingdings" panose="05000000000000000000" pitchFamily="2" charset="2"/>
              <a:buChar char="q"/>
            </a:pPr>
            <a:r>
              <a:rPr lang="en-US" sz="3600" dirty="0">
                <a:latin typeface="Inter" panose="02000503000000020004" pitchFamily="2" charset="0"/>
                <a:ea typeface="Inter" panose="02000503000000020004" pitchFamily="2" charset="0"/>
              </a:rPr>
              <a:t>Start to schedule things</a:t>
            </a:r>
          </a:p>
          <a:p>
            <a:pPr lvl="1">
              <a:buFont typeface="Wingdings" panose="05000000000000000000" pitchFamily="2" charset="2"/>
              <a:buChar char="q"/>
            </a:pPr>
            <a:endParaRPr lang="en-US" dirty="0">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3508327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B40940-DF07-7043-34DE-AA5C0B384B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FE19E3-5F77-0833-455E-C03CE79E8360}"/>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DISCUSSION TIME</a:t>
            </a:r>
          </a:p>
        </p:txBody>
      </p:sp>
      <p:sp>
        <p:nvSpPr>
          <p:cNvPr id="3" name="Text Placeholder 2">
            <a:extLst>
              <a:ext uri="{FF2B5EF4-FFF2-40B4-BE49-F238E27FC236}">
                <a16:creationId xmlns:a16="http://schemas.microsoft.com/office/drawing/2014/main" id="{76A9552B-2A56-9FDD-03FF-DB39B58FCEA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241929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4F962-C613-B8C0-2829-DBFC8E07C1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14BF72-D9C1-53D5-A9B5-90E4AFED68AF}"/>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DISCUSSION ITEMS: REWRITE </a:t>
            </a:r>
          </a:p>
        </p:txBody>
      </p:sp>
      <p:sp>
        <p:nvSpPr>
          <p:cNvPr id="4" name="Content Placeholder 2">
            <a:extLst>
              <a:ext uri="{FF2B5EF4-FFF2-40B4-BE49-F238E27FC236}">
                <a16:creationId xmlns:a16="http://schemas.microsoft.com/office/drawing/2014/main" id="{A1A3DADD-8AA4-3E88-D848-0DD76318A747}"/>
              </a:ext>
            </a:extLst>
          </p:cNvPr>
          <p:cNvSpPr>
            <a:spLocks noGrp="1"/>
          </p:cNvSpPr>
          <p:nvPr>
            <p:ph idx="1"/>
          </p:nvPr>
        </p:nvSpPr>
        <p:spPr>
          <a:xfrm>
            <a:off x="838199" y="1863725"/>
            <a:ext cx="10842523" cy="4351338"/>
          </a:xfrm>
        </p:spPr>
        <p:txBody>
          <a:bodyPr>
            <a:normAutofit/>
          </a:bodyPr>
          <a:lstStyle/>
          <a:p>
            <a:r>
              <a:rPr lang="en-US" dirty="0">
                <a:latin typeface="Inter" panose="02000503000000020004" pitchFamily="2" charset="0"/>
                <a:ea typeface="Inter" panose="02000503000000020004" pitchFamily="2" charset="0"/>
              </a:rPr>
              <a:t>Cutting time = cutting two songs 😢🪦</a:t>
            </a:r>
          </a:p>
          <a:p>
            <a:r>
              <a:rPr lang="en-US" dirty="0">
                <a:latin typeface="Inter" panose="02000503000000020004" pitchFamily="2" charset="0"/>
                <a:ea typeface="Inter" panose="02000503000000020004" pitchFamily="2" charset="0"/>
              </a:rPr>
              <a:t>Moving “That’s Showbiz” before “Best of All Time (Reprise)</a:t>
            </a:r>
          </a:p>
          <a:p>
            <a:r>
              <a:rPr lang="en-US" dirty="0">
                <a:latin typeface="Inter" panose="02000503000000020004" pitchFamily="2" charset="0"/>
                <a:ea typeface="Inter" panose="02000503000000020004" pitchFamily="2" charset="0"/>
              </a:rPr>
              <a:t>Cutting some lines | Adding some jokes | Some clarity items</a:t>
            </a:r>
          </a:p>
          <a:p>
            <a:r>
              <a:rPr lang="en-US" dirty="0">
                <a:latin typeface="Inter" panose="02000503000000020004" pitchFamily="2" charset="0"/>
                <a:ea typeface="Inter" panose="02000503000000020004" pitchFamily="2" charset="0"/>
              </a:rPr>
              <a:t>Current version of script!</a:t>
            </a:r>
          </a:p>
          <a:p>
            <a:r>
              <a:rPr lang="en-US" dirty="0">
                <a:latin typeface="Inter" panose="02000503000000020004" pitchFamily="2" charset="0"/>
                <a:ea typeface="Inter" panose="02000503000000020004" pitchFamily="2" charset="0"/>
              </a:rPr>
              <a:t>Character bible?</a:t>
            </a:r>
          </a:p>
          <a:p>
            <a:r>
              <a:rPr lang="en-US" dirty="0">
                <a:latin typeface="Inter" panose="02000503000000020004" pitchFamily="2" charset="0"/>
                <a:ea typeface="Inter" panose="02000503000000020004" pitchFamily="2" charset="0"/>
              </a:rPr>
              <a:t>Scheduling a writer’s room</a:t>
            </a:r>
          </a:p>
          <a:p>
            <a:r>
              <a:rPr lang="en-US" dirty="0">
                <a:latin typeface="Inter" panose="02000503000000020004" pitchFamily="2" charset="0"/>
                <a:ea typeface="Inter" panose="02000503000000020004" pitchFamily="2" charset="0"/>
              </a:rPr>
              <a:t>Thoughts on locking the script by the time of the table read?</a:t>
            </a:r>
          </a:p>
        </p:txBody>
      </p:sp>
    </p:spTree>
    <p:extLst>
      <p:ext uri="{BB962C8B-B14F-4D97-AF65-F5344CB8AC3E}">
        <p14:creationId xmlns:p14="http://schemas.microsoft.com/office/powerpoint/2010/main" val="3183335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BFE8AA-367A-86B1-3D40-0FE6A4767E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1352B-90A1-DE91-62CE-52979F84007C}"/>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DISCUSSION ITEMS: ARRANGEMENTS</a:t>
            </a:r>
          </a:p>
        </p:txBody>
      </p:sp>
      <p:sp>
        <p:nvSpPr>
          <p:cNvPr id="4" name="Content Placeholder 2">
            <a:extLst>
              <a:ext uri="{FF2B5EF4-FFF2-40B4-BE49-F238E27FC236}">
                <a16:creationId xmlns:a16="http://schemas.microsoft.com/office/drawing/2014/main" id="{A6012F89-C56F-E9C2-D67A-A3183CEAD069}"/>
              </a:ext>
            </a:extLst>
          </p:cNvPr>
          <p:cNvSpPr>
            <a:spLocks noGrp="1"/>
          </p:cNvSpPr>
          <p:nvPr>
            <p:ph idx="1"/>
          </p:nvPr>
        </p:nvSpPr>
        <p:spPr>
          <a:xfrm>
            <a:off x="838199" y="1863725"/>
            <a:ext cx="10842523" cy="4351338"/>
          </a:xfrm>
        </p:spPr>
        <p:txBody>
          <a:bodyPr>
            <a:normAutofit/>
          </a:bodyPr>
          <a:lstStyle/>
          <a:p>
            <a:pPr marL="0" indent="0">
              <a:buNone/>
            </a:pPr>
            <a:r>
              <a:rPr lang="en-US" dirty="0">
                <a:latin typeface="Inter" panose="02000503000000020004" pitchFamily="2" charset="0"/>
                <a:ea typeface="Inter" panose="02000503000000020004" pitchFamily="2" charset="0"/>
              </a:rPr>
              <a:t>Not sure who we will have – maybe one guitar, one keyboard, one extra (keytar?) and possibly percussion (Griffin?)</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No idea how to transcribe</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Maybe divvy up songs? I need to add notes too maybe</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Schedule a time for this?</a:t>
            </a:r>
          </a:p>
        </p:txBody>
      </p:sp>
    </p:spTree>
    <p:extLst>
      <p:ext uri="{BB962C8B-B14F-4D97-AF65-F5344CB8AC3E}">
        <p14:creationId xmlns:p14="http://schemas.microsoft.com/office/powerpoint/2010/main" val="25475381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F6C495-468E-1146-C392-62861FD722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5892D8-CD1D-AAF8-3D13-D2076DF9AC58}"/>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DISCUSSION ITEMS: PRODUCTION</a:t>
            </a:r>
          </a:p>
        </p:txBody>
      </p:sp>
      <p:sp>
        <p:nvSpPr>
          <p:cNvPr id="4" name="Content Placeholder 2">
            <a:extLst>
              <a:ext uri="{FF2B5EF4-FFF2-40B4-BE49-F238E27FC236}">
                <a16:creationId xmlns:a16="http://schemas.microsoft.com/office/drawing/2014/main" id="{9308D046-B62E-2074-3A2E-0FAD83E86693}"/>
              </a:ext>
            </a:extLst>
          </p:cNvPr>
          <p:cNvSpPr>
            <a:spLocks noGrp="1"/>
          </p:cNvSpPr>
          <p:nvPr>
            <p:ph idx="1"/>
          </p:nvPr>
        </p:nvSpPr>
        <p:spPr>
          <a:xfrm>
            <a:off x="838199" y="1863725"/>
            <a:ext cx="10842523" cy="4351338"/>
          </a:xfrm>
        </p:spPr>
        <p:txBody>
          <a:bodyPr>
            <a:normAutofit/>
          </a:bodyPr>
          <a:lstStyle/>
          <a:p>
            <a:pPr marL="0" indent="0">
              <a:buNone/>
            </a:pPr>
            <a:r>
              <a:rPr lang="en-US" dirty="0">
                <a:latin typeface="Inter" panose="02000503000000020004" pitchFamily="2" charset="0"/>
                <a:ea typeface="Inter" panose="02000503000000020004" pitchFamily="2" charset="0"/>
              </a:rPr>
              <a:t>Anyone want to take the lead on set design, wardrobe, </a:t>
            </a:r>
            <a:r>
              <a:rPr lang="en-US" dirty="0" err="1">
                <a:latin typeface="Inter" panose="02000503000000020004" pitchFamily="2" charset="0"/>
                <a:ea typeface="Inter" panose="02000503000000020004" pitchFamily="2" charset="0"/>
              </a:rPr>
              <a:t>choreo</a:t>
            </a:r>
            <a:r>
              <a:rPr lang="en-US" dirty="0">
                <a:latin typeface="Inter" panose="02000503000000020004" pitchFamily="2" charset="0"/>
                <a:ea typeface="Inter" panose="02000503000000020004" pitchFamily="2" charset="0"/>
              </a:rPr>
              <a:t>?</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Should this be an additional crew thing?</a:t>
            </a:r>
          </a:p>
        </p:txBody>
      </p:sp>
    </p:spTree>
    <p:extLst>
      <p:ext uri="{BB962C8B-B14F-4D97-AF65-F5344CB8AC3E}">
        <p14:creationId xmlns:p14="http://schemas.microsoft.com/office/powerpoint/2010/main" val="2983926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2EC92E0-49B7-A094-BCA8-D5CD1D7D874F}"/>
              </a:ext>
            </a:extLst>
          </p:cNvPr>
          <p:cNvSpPr txBox="1"/>
          <p:nvPr/>
        </p:nvSpPr>
        <p:spPr>
          <a:xfrm>
            <a:off x="0" y="2028616"/>
            <a:ext cx="12192000" cy="2800767"/>
          </a:xfrm>
          <a:prstGeom prst="rect">
            <a:avLst/>
          </a:prstGeom>
          <a:noFill/>
        </p:spPr>
        <p:txBody>
          <a:bodyPr wrap="square">
            <a:spAutoFit/>
          </a:bodyPr>
          <a:lstStyle/>
          <a:p>
            <a:pPr algn="ctr"/>
            <a:r>
              <a:rPr lang="en-US" sz="8800" dirty="0">
                <a:hlinkClick r:id="rId2"/>
              </a:rPr>
              <a:t>joswellmaxeph.github.io/callback/TeamSite/</a:t>
            </a:r>
            <a:endParaRPr lang="en-US" sz="8800" dirty="0"/>
          </a:p>
        </p:txBody>
      </p:sp>
    </p:spTree>
    <p:extLst>
      <p:ext uri="{BB962C8B-B14F-4D97-AF65-F5344CB8AC3E}">
        <p14:creationId xmlns:p14="http://schemas.microsoft.com/office/powerpoint/2010/main" val="19030128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644153-F31A-7ACE-5F9D-21CAA2DCB1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088529-FFEF-CFA9-E981-EE5ACB5B3AD6}"/>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DISCUSSION ITEMS: FUNDRAISING</a:t>
            </a:r>
          </a:p>
        </p:txBody>
      </p:sp>
      <p:sp>
        <p:nvSpPr>
          <p:cNvPr id="4" name="Content Placeholder 2">
            <a:extLst>
              <a:ext uri="{FF2B5EF4-FFF2-40B4-BE49-F238E27FC236}">
                <a16:creationId xmlns:a16="http://schemas.microsoft.com/office/drawing/2014/main" id="{DDD93D95-AF0B-1146-1C15-A5F4DA80A831}"/>
              </a:ext>
            </a:extLst>
          </p:cNvPr>
          <p:cNvSpPr>
            <a:spLocks noGrp="1"/>
          </p:cNvSpPr>
          <p:nvPr>
            <p:ph idx="1"/>
          </p:nvPr>
        </p:nvSpPr>
        <p:spPr>
          <a:xfrm>
            <a:off x="838199" y="1863725"/>
            <a:ext cx="10842523" cy="4351338"/>
          </a:xfrm>
        </p:spPr>
        <p:txBody>
          <a:bodyPr>
            <a:normAutofit/>
          </a:bodyPr>
          <a:lstStyle/>
          <a:p>
            <a:pPr marL="0" indent="0">
              <a:buNone/>
            </a:pPr>
            <a:r>
              <a:rPr lang="en-US" dirty="0">
                <a:latin typeface="Inter" panose="02000503000000020004" pitchFamily="2" charset="0"/>
                <a:ea typeface="Inter" panose="02000503000000020004" pitchFamily="2" charset="0"/>
              </a:rPr>
              <a:t>Patreon? Ideas for things?</a:t>
            </a:r>
          </a:p>
          <a:p>
            <a:pPr marL="0" indent="0">
              <a:buNone/>
            </a:pPr>
            <a:r>
              <a:rPr lang="en-US" dirty="0">
                <a:latin typeface="Inter" panose="02000503000000020004" pitchFamily="2" charset="0"/>
                <a:ea typeface="Inter" panose="02000503000000020004" pitchFamily="2" charset="0"/>
              </a:rPr>
              <a:t>	Demos, podcasts, behind-the-scenes stuff</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Bake sale? House show?</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Merch?</a:t>
            </a:r>
          </a:p>
          <a:p>
            <a:pPr marL="0" indent="0">
              <a:buNone/>
            </a:pPr>
            <a:r>
              <a:rPr lang="en-US" dirty="0">
                <a:latin typeface="Inter" panose="02000503000000020004" pitchFamily="2" charset="0"/>
                <a:ea typeface="Inter" panose="02000503000000020004" pitchFamily="2" charset="0"/>
              </a:rPr>
              <a:t>	Shirts that say “Comedy” or “Laugh &amp; Live &amp; Love”</a:t>
            </a:r>
          </a:p>
        </p:txBody>
      </p:sp>
    </p:spTree>
    <p:extLst>
      <p:ext uri="{BB962C8B-B14F-4D97-AF65-F5344CB8AC3E}">
        <p14:creationId xmlns:p14="http://schemas.microsoft.com/office/powerpoint/2010/main" val="8555555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E9BD0E-A6DB-1EC0-14BC-A693DC961B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127293-24EA-A1E6-2BAB-07BB0A2C66D3}"/>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DISCUSSION ITEMS: ADD’L CREW</a:t>
            </a:r>
          </a:p>
        </p:txBody>
      </p:sp>
      <p:sp>
        <p:nvSpPr>
          <p:cNvPr id="4" name="Content Placeholder 2">
            <a:extLst>
              <a:ext uri="{FF2B5EF4-FFF2-40B4-BE49-F238E27FC236}">
                <a16:creationId xmlns:a16="http://schemas.microsoft.com/office/drawing/2014/main" id="{31AB6B6F-2800-DBCA-0541-79D82853BE2A}"/>
              </a:ext>
            </a:extLst>
          </p:cNvPr>
          <p:cNvSpPr>
            <a:spLocks noGrp="1"/>
          </p:cNvSpPr>
          <p:nvPr>
            <p:ph idx="1"/>
          </p:nvPr>
        </p:nvSpPr>
        <p:spPr>
          <a:xfrm>
            <a:off x="838199" y="1863725"/>
            <a:ext cx="10842523" cy="4351338"/>
          </a:xfrm>
        </p:spPr>
        <p:txBody>
          <a:bodyPr>
            <a:normAutofit/>
          </a:bodyPr>
          <a:lstStyle/>
          <a:p>
            <a:pPr marL="0" indent="0">
              <a:buNone/>
            </a:pPr>
            <a:r>
              <a:rPr lang="en-US" dirty="0">
                <a:latin typeface="Inter" panose="02000503000000020004" pitchFamily="2" charset="0"/>
                <a:ea typeface="Inter" panose="02000503000000020004" pitchFamily="2" charset="0"/>
              </a:rPr>
              <a:t>How do we feel about people?</a:t>
            </a:r>
          </a:p>
        </p:txBody>
      </p:sp>
    </p:spTree>
    <p:extLst>
      <p:ext uri="{BB962C8B-B14F-4D97-AF65-F5344CB8AC3E}">
        <p14:creationId xmlns:p14="http://schemas.microsoft.com/office/powerpoint/2010/main" val="12601812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60BE34-6DFE-0D60-FF30-A03D5EACADB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392624-4224-0B01-20C0-D53BE4436F77}"/>
              </a:ext>
            </a:extLst>
          </p:cNvPr>
          <p:cNvSpPr>
            <a:spLocks noGrp="1"/>
          </p:cNvSpPr>
          <p:nvPr>
            <p:ph type="title"/>
          </p:nvPr>
        </p:nvSpPr>
        <p:spPr/>
        <p:txBody>
          <a:bodyPr/>
          <a:lstStyle/>
          <a:p>
            <a:r>
              <a:rPr lang="en-US" b="1">
                <a:latin typeface="Courier New" panose="02070309020205020404" pitchFamily="49" charset="0"/>
                <a:cs typeface="Courier New" panose="02070309020205020404" pitchFamily="49" charset="0"/>
              </a:rPr>
              <a:t>MAIN DISCUSSION: AUDITIONS</a:t>
            </a:r>
            <a:endParaRPr lang="en-US" b="1" dirty="0">
              <a:latin typeface="Courier New" panose="02070309020205020404" pitchFamily="49" charset="0"/>
              <a:cs typeface="Courier New" panose="02070309020205020404" pitchFamily="49" charset="0"/>
            </a:endParaRPr>
          </a:p>
        </p:txBody>
      </p:sp>
      <p:sp>
        <p:nvSpPr>
          <p:cNvPr id="4" name="Content Placeholder 2">
            <a:extLst>
              <a:ext uri="{FF2B5EF4-FFF2-40B4-BE49-F238E27FC236}">
                <a16:creationId xmlns:a16="http://schemas.microsoft.com/office/drawing/2014/main" id="{20A9F364-F26F-02E0-5986-A84C79828CA6}"/>
              </a:ext>
            </a:extLst>
          </p:cNvPr>
          <p:cNvSpPr>
            <a:spLocks noGrp="1"/>
          </p:cNvSpPr>
          <p:nvPr>
            <p:ph idx="1"/>
          </p:nvPr>
        </p:nvSpPr>
        <p:spPr>
          <a:xfrm>
            <a:off x="838199" y="1863725"/>
            <a:ext cx="10842523" cy="4351338"/>
          </a:xfrm>
        </p:spPr>
        <p:txBody>
          <a:bodyPr>
            <a:normAutofit/>
          </a:bodyPr>
          <a:lstStyle/>
          <a:p>
            <a:pPr marL="0" indent="0">
              <a:buNone/>
            </a:pPr>
            <a:r>
              <a:rPr lang="en-US" dirty="0">
                <a:latin typeface="Inter" panose="02000503000000020004" pitchFamily="2" charset="0"/>
                <a:ea typeface="Inter" panose="02000503000000020004" pitchFamily="2" charset="0"/>
              </a:rPr>
              <a:t>People to discuss from the stage reading?</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How should auditions work? Acting, singing, chemistry</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Actually scheduling them – I’d like to announce with a month notice if possible</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Callbacks??????</a:t>
            </a:r>
          </a:p>
        </p:txBody>
      </p:sp>
    </p:spTree>
    <p:extLst>
      <p:ext uri="{BB962C8B-B14F-4D97-AF65-F5344CB8AC3E}">
        <p14:creationId xmlns:p14="http://schemas.microsoft.com/office/powerpoint/2010/main" val="31923631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0C4D95-2C6D-72E9-697F-8F5071EF64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62A349-225A-A231-5144-F4D71C7980D7}"/>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WRT: LET’S SCHEDULE BABY</a:t>
            </a:r>
          </a:p>
        </p:txBody>
      </p:sp>
      <p:sp>
        <p:nvSpPr>
          <p:cNvPr id="4" name="Content Placeholder 2">
            <a:extLst>
              <a:ext uri="{FF2B5EF4-FFF2-40B4-BE49-F238E27FC236}">
                <a16:creationId xmlns:a16="http://schemas.microsoft.com/office/drawing/2014/main" id="{3573A964-2838-733C-0835-EA4F090DDFD1}"/>
              </a:ext>
            </a:extLst>
          </p:cNvPr>
          <p:cNvSpPr>
            <a:spLocks noGrp="1"/>
          </p:cNvSpPr>
          <p:nvPr>
            <p:ph idx="1"/>
          </p:nvPr>
        </p:nvSpPr>
        <p:spPr>
          <a:xfrm>
            <a:off x="838199" y="1863725"/>
            <a:ext cx="10842523" cy="4351338"/>
          </a:xfrm>
        </p:spPr>
        <p:txBody>
          <a:bodyPr>
            <a:normAutofit/>
          </a:bodyPr>
          <a:lstStyle/>
          <a:p>
            <a:pPr marL="0" indent="0">
              <a:buNone/>
            </a:pPr>
            <a:r>
              <a:rPr lang="en-US" dirty="0">
                <a:latin typeface="Inter" panose="02000503000000020004" pitchFamily="2" charset="0"/>
                <a:ea typeface="Inter" panose="02000503000000020004" pitchFamily="2" charset="0"/>
              </a:rPr>
              <a:t>Get some potentials that work for us, send to Michael to see what we can get on the stage</a:t>
            </a:r>
          </a:p>
        </p:txBody>
      </p:sp>
    </p:spTree>
    <p:extLst>
      <p:ext uri="{BB962C8B-B14F-4D97-AF65-F5344CB8AC3E}">
        <p14:creationId xmlns:p14="http://schemas.microsoft.com/office/powerpoint/2010/main" val="181748113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57047D-16BE-8FA3-8DAC-1ABE3D4557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85EC6B-5675-FBBE-E864-9FEA2A7F6948}"/>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IDEAS</a:t>
            </a:r>
          </a:p>
        </p:txBody>
      </p:sp>
      <p:sp>
        <p:nvSpPr>
          <p:cNvPr id="4" name="Content Placeholder 2">
            <a:extLst>
              <a:ext uri="{FF2B5EF4-FFF2-40B4-BE49-F238E27FC236}">
                <a16:creationId xmlns:a16="http://schemas.microsoft.com/office/drawing/2014/main" id="{C2F1BE13-20C7-8B04-5F58-AD4E46236F01}"/>
              </a:ext>
            </a:extLst>
          </p:cNvPr>
          <p:cNvSpPr>
            <a:spLocks noGrp="1"/>
          </p:cNvSpPr>
          <p:nvPr>
            <p:ph idx="1"/>
          </p:nvPr>
        </p:nvSpPr>
        <p:spPr>
          <a:xfrm>
            <a:off x="838199" y="1863725"/>
            <a:ext cx="10842523" cy="4351338"/>
          </a:xfrm>
        </p:spPr>
        <p:txBody>
          <a:bodyPr>
            <a:normAutofit lnSpcReduction="10000"/>
          </a:bodyPr>
          <a:lstStyle/>
          <a:p>
            <a:pPr marL="0" indent="0">
              <a:buNone/>
            </a:pPr>
            <a:r>
              <a:rPr lang="en-US" dirty="0">
                <a:latin typeface="Inter" panose="02000503000000020004" pitchFamily="2" charset="0"/>
                <a:ea typeface="Inter" panose="02000503000000020004" pitchFamily="2" charset="0"/>
              </a:rPr>
              <a:t>Record the show</a:t>
            </a:r>
          </a:p>
          <a:p>
            <a:pPr marL="0" indent="0">
              <a:buNone/>
            </a:pPr>
            <a:r>
              <a:rPr lang="en-US" dirty="0">
                <a:latin typeface="Inter" panose="02000503000000020004" pitchFamily="2" charset="0"/>
                <a:ea typeface="Inter" panose="02000503000000020004" pitchFamily="2" charset="0"/>
              </a:rPr>
              <a:t>	3 camera setup (need at least 2 camera people)</a:t>
            </a:r>
          </a:p>
          <a:p>
            <a:pPr marL="0" indent="0">
              <a:buNone/>
            </a:pPr>
            <a:r>
              <a:rPr lang="en-US" dirty="0">
                <a:latin typeface="Inter" panose="02000503000000020004" pitchFamily="2" charset="0"/>
                <a:ea typeface="Inter" panose="02000503000000020004" pitchFamily="2" charset="0"/>
              </a:rPr>
              <a:t>	audio out through the board, multi-track (need mics)</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Record an album as part of arranging songs / practicing</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Patreon / podcast / fundraiser house show / “Comedy” shirts</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This is a show that gets better the longer it steeps</a:t>
            </a:r>
          </a:p>
        </p:txBody>
      </p:sp>
    </p:spTree>
    <p:extLst>
      <p:ext uri="{BB962C8B-B14F-4D97-AF65-F5344CB8AC3E}">
        <p14:creationId xmlns:p14="http://schemas.microsoft.com/office/powerpoint/2010/main" val="8080353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0B891A89-DBFC-2D22-FFA7-70660AA2F6BE}"/>
              </a:ext>
            </a:extLst>
          </p:cNvPr>
          <p:cNvGraphicFramePr>
            <a:graphicFrameLocks noGrp="1"/>
          </p:cNvGraphicFramePr>
          <p:nvPr>
            <p:extLst>
              <p:ext uri="{D42A27DB-BD31-4B8C-83A1-F6EECF244321}">
                <p14:modId xmlns:p14="http://schemas.microsoft.com/office/powerpoint/2010/main" val="717672792"/>
              </p:ext>
            </p:extLst>
          </p:nvPr>
        </p:nvGraphicFramePr>
        <p:xfrm>
          <a:off x="0" y="967701"/>
          <a:ext cx="12192000" cy="4922598"/>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1094917535"/>
                    </a:ext>
                  </a:extLst>
                </a:gridCol>
                <a:gridCol w="3048000">
                  <a:extLst>
                    <a:ext uri="{9D8B030D-6E8A-4147-A177-3AD203B41FA5}">
                      <a16:colId xmlns:a16="http://schemas.microsoft.com/office/drawing/2014/main" val="3197768099"/>
                    </a:ext>
                  </a:extLst>
                </a:gridCol>
                <a:gridCol w="3048000">
                  <a:extLst>
                    <a:ext uri="{9D8B030D-6E8A-4147-A177-3AD203B41FA5}">
                      <a16:colId xmlns:a16="http://schemas.microsoft.com/office/drawing/2014/main" val="587088628"/>
                    </a:ext>
                  </a:extLst>
                </a:gridCol>
                <a:gridCol w="3048000">
                  <a:extLst>
                    <a:ext uri="{9D8B030D-6E8A-4147-A177-3AD203B41FA5}">
                      <a16:colId xmlns:a16="http://schemas.microsoft.com/office/drawing/2014/main" val="1094094466"/>
                    </a:ext>
                  </a:extLst>
                </a:gridCol>
              </a:tblGrid>
              <a:tr h="4922598">
                <a:tc>
                  <a:txBody>
                    <a:bodyPr/>
                    <a:lstStyle/>
                    <a:p>
                      <a:pPr algn="ctr"/>
                      <a:r>
                        <a:rPr lang="en-US" sz="5400" b="1" dirty="0">
                          <a:latin typeface="Courier New" panose="02070309020205020404" pitchFamily="49" charset="0"/>
                          <a:cs typeface="Courier New" panose="02070309020205020404" pitchFamily="49" charset="0"/>
                        </a:rPr>
                        <a:t>MAY</a:t>
                      </a:r>
                      <a:endParaRPr lang="en-US" sz="3600" b="1" dirty="0">
                        <a:latin typeface="Courier New" panose="02070309020205020404" pitchFamily="49" charset="0"/>
                        <a:cs typeface="Courier New" panose="02070309020205020404" pitchFamily="49" charset="0"/>
                      </a:endParaRPr>
                    </a:p>
                    <a:p>
                      <a:pPr algn="ctr"/>
                      <a:endParaRPr lang="en-US" sz="3600" b="1" dirty="0">
                        <a:latin typeface="Courier New" panose="02070309020205020404" pitchFamily="49" charset="0"/>
                        <a:cs typeface="Courier New" panose="02070309020205020404" pitchFamily="49" charset="0"/>
                      </a:endParaRPr>
                    </a:p>
                    <a:p>
                      <a:pPr algn="ctr"/>
                      <a:r>
                        <a:rPr lang="en-US" sz="3600" b="1" dirty="0">
                          <a:latin typeface="Courier New" panose="02070309020205020404" pitchFamily="49" charset="0"/>
                          <a:cs typeface="Courier New" panose="02070309020205020404" pitchFamily="49" charset="0"/>
                        </a:rPr>
                        <a:t>Core</a:t>
                      </a:r>
                    </a:p>
                    <a:p>
                      <a:pPr algn="ctr"/>
                      <a:r>
                        <a:rPr lang="en-US" sz="3600" b="1" dirty="0">
                          <a:latin typeface="Courier New" panose="02070309020205020404" pitchFamily="49" charset="0"/>
                          <a:cs typeface="Courier New" panose="02070309020205020404" pitchFamily="49" charset="0"/>
                        </a:rPr>
                        <a:t>Team</a:t>
                      </a:r>
                    </a:p>
                    <a:p>
                      <a:pPr algn="ctr"/>
                      <a:r>
                        <a:rPr lang="en-US" sz="3600" b="1" dirty="0">
                          <a:latin typeface="Courier New" panose="02070309020205020404" pitchFamily="49" charset="0"/>
                          <a:cs typeface="Courier New" panose="02070309020205020404" pitchFamily="49" charset="0"/>
                        </a:rPr>
                        <a:t>Work</a:t>
                      </a:r>
                      <a:endParaRPr lang="en-US" sz="3200" b="1" dirty="0">
                        <a:latin typeface="Courier New" panose="02070309020205020404" pitchFamily="49" charset="0"/>
                        <a:cs typeface="Courier New" panose="02070309020205020404" pitchFamily="49" charset="0"/>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5">
                        <a:lumMod val="75000"/>
                      </a:schemeClr>
                    </a:solidFill>
                  </a:tcPr>
                </a:tc>
                <a:tc>
                  <a:txBody>
                    <a:bodyPr/>
                    <a:lstStyle/>
                    <a:p>
                      <a:pPr algn="ctr"/>
                      <a:r>
                        <a:rPr lang="en-US" sz="5400" b="1" dirty="0">
                          <a:latin typeface="Courier New" panose="02070309020205020404" pitchFamily="49" charset="0"/>
                          <a:cs typeface="Courier New" panose="02070309020205020404" pitchFamily="49" charset="0"/>
                        </a:rPr>
                        <a:t>JUNE</a:t>
                      </a:r>
                      <a:endParaRPr lang="en-US" sz="4000" b="1" dirty="0">
                        <a:latin typeface="Courier New" panose="02070309020205020404" pitchFamily="49" charset="0"/>
                        <a:cs typeface="Courier New" panose="02070309020205020404" pitchFamily="49" charset="0"/>
                      </a:endParaRPr>
                    </a:p>
                    <a:p>
                      <a:pPr algn="ctr"/>
                      <a:endParaRPr lang="en-US" sz="3600" b="1" dirty="0">
                        <a:latin typeface="Courier New" panose="02070309020205020404" pitchFamily="49" charset="0"/>
                        <a:cs typeface="Courier New" panose="02070309020205020404" pitchFamily="49" charset="0"/>
                      </a:endParaRPr>
                    </a:p>
                    <a:p>
                      <a:pPr algn="ctr"/>
                      <a:r>
                        <a:rPr lang="en-US" sz="3600" b="1" dirty="0">
                          <a:latin typeface="Courier New" panose="02070309020205020404" pitchFamily="49" charset="0"/>
                          <a:cs typeface="Courier New" panose="02070309020205020404" pitchFamily="49" charset="0"/>
                        </a:rPr>
                        <a:t>Full</a:t>
                      </a:r>
                    </a:p>
                    <a:p>
                      <a:pPr algn="ctr"/>
                      <a:r>
                        <a:rPr lang="en-US" sz="3600" b="1" dirty="0">
                          <a:latin typeface="Courier New" panose="02070309020205020404" pitchFamily="49" charset="0"/>
                          <a:cs typeface="Courier New" panose="02070309020205020404" pitchFamily="49" charset="0"/>
                        </a:rPr>
                        <a:t>Team</a:t>
                      </a:r>
                    </a:p>
                    <a:p>
                      <a:pPr algn="ctr"/>
                      <a:r>
                        <a:rPr lang="en-US" sz="3600" b="1" dirty="0">
                          <a:latin typeface="Courier New" panose="02070309020205020404" pitchFamily="49" charset="0"/>
                          <a:cs typeface="Courier New" panose="02070309020205020404" pitchFamily="49" charset="0"/>
                        </a:rPr>
                        <a:t>Pre-Work</a:t>
                      </a: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chemeClr val="accent3">
                        <a:lumMod val="75000"/>
                      </a:schemeClr>
                    </a:solidFill>
                  </a:tcPr>
                </a:tc>
                <a:tc>
                  <a:txBody>
                    <a:bodyPr/>
                    <a:lstStyle/>
                    <a:p>
                      <a:pPr algn="ctr"/>
                      <a:r>
                        <a:rPr lang="en-US" sz="5400" b="1" dirty="0">
                          <a:latin typeface="Courier New" panose="02070309020205020404" pitchFamily="49" charset="0"/>
                          <a:cs typeface="Courier New" panose="02070309020205020404" pitchFamily="49" charset="0"/>
                        </a:rPr>
                        <a:t>JULY</a:t>
                      </a:r>
                    </a:p>
                    <a:p>
                      <a:pPr algn="ctr"/>
                      <a:endParaRPr lang="en-US" sz="3600" b="1" dirty="0">
                        <a:latin typeface="Courier New" panose="02070309020205020404" pitchFamily="49" charset="0"/>
                        <a:cs typeface="Courier New" panose="02070309020205020404" pitchFamily="49" charset="0"/>
                      </a:endParaRPr>
                    </a:p>
                    <a:p>
                      <a:pPr algn="ctr"/>
                      <a:r>
                        <a:rPr lang="en-US" sz="3600" b="1" dirty="0">
                          <a:latin typeface="Courier New" panose="02070309020205020404" pitchFamily="49" charset="0"/>
                          <a:cs typeface="Courier New" panose="02070309020205020404" pitchFamily="49" charset="0"/>
                        </a:rPr>
                        <a:t>Lock</a:t>
                      </a:r>
                    </a:p>
                    <a:p>
                      <a:pPr algn="ctr"/>
                      <a:r>
                        <a:rPr lang="en-US" sz="3600" b="1" dirty="0">
                          <a:latin typeface="Courier New" panose="02070309020205020404" pitchFamily="49" charset="0"/>
                          <a:cs typeface="Courier New" panose="02070309020205020404" pitchFamily="49" charset="0"/>
                        </a:rPr>
                        <a:t>In,</a:t>
                      </a:r>
                    </a:p>
                    <a:p>
                      <a:pPr algn="ctr"/>
                      <a:r>
                        <a:rPr lang="en-US" sz="3600" b="1" dirty="0">
                          <a:latin typeface="Courier New" panose="02070309020205020404" pitchFamily="49" charset="0"/>
                          <a:cs typeface="Courier New" panose="02070309020205020404" pitchFamily="49" charset="0"/>
                        </a:rPr>
                        <a:t>Baby</a:t>
                      </a: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rgbClr val="C00000"/>
                    </a:solidFill>
                  </a:tcPr>
                </a:tc>
                <a:tc>
                  <a:txBody>
                    <a:bodyPr/>
                    <a:lstStyle/>
                    <a:p>
                      <a:pPr algn="ctr"/>
                      <a:r>
                        <a:rPr lang="en-US" sz="5400" b="1" dirty="0">
                          <a:latin typeface="Courier New" panose="02070309020205020404" pitchFamily="49" charset="0"/>
                          <a:cs typeface="Courier New" panose="02070309020205020404" pitchFamily="49" charset="0"/>
                        </a:rPr>
                        <a:t>AUGUST</a:t>
                      </a:r>
                    </a:p>
                    <a:p>
                      <a:pPr algn="ctr"/>
                      <a:endParaRPr lang="en-US" sz="3600" b="1" dirty="0">
                        <a:latin typeface="Courier New" panose="02070309020205020404" pitchFamily="49" charset="0"/>
                        <a:cs typeface="Courier New" panose="02070309020205020404" pitchFamily="49" charset="0"/>
                      </a:endParaRPr>
                    </a:p>
                    <a:p>
                      <a:pPr algn="ctr"/>
                      <a:r>
                        <a:rPr lang="en-US" sz="3600" b="1" dirty="0">
                          <a:latin typeface="Courier New" panose="02070309020205020404" pitchFamily="49" charset="0"/>
                          <a:cs typeface="Courier New" panose="02070309020205020404" pitchFamily="49" charset="0"/>
                        </a:rPr>
                        <a:t>Practice</a:t>
                      </a:r>
                    </a:p>
                    <a:p>
                      <a:pPr algn="ctr"/>
                      <a:r>
                        <a:rPr lang="en-US" sz="3600" b="1" dirty="0">
                          <a:latin typeface="Courier New" panose="02070309020205020404" pitchFamily="49" charset="0"/>
                          <a:cs typeface="Courier New" panose="02070309020205020404" pitchFamily="49" charset="0"/>
                        </a:rPr>
                        <a:t>&amp;</a:t>
                      </a:r>
                    </a:p>
                    <a:p>
                      <a:pPr algn="ctr"/>
                      <a:r>
                        <a:rPr lang="en-US" sz="3600" b="1" dirty="0">
                          <a:latin typeface="Courier New" panose="02070309020205020404" pitchFamily="49" charset="0"/>
                          <a:cs typeface="Courier New" panose="02070309020205020404" pitchFamily="49" charset="0"/>
                        </a:rPr>
                        <a:t>Execute</a:t>
                      </a: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784741926"/>
                  </a:ext>
                </a:extLst>
              </a:tr>
            </a:tbl>
          </a:graphicData>
        </a:graphic>
      </p:graphicFrame>
    </p:spTree>
    <p:extLst>
      <p:ext uri="{BB962C8B-B14F-4D97-AF65-F5344CB8AC3E}">
        <p14:creationId xmlns:p14="http://schemas.microsoft.com/office/powerpoint/2010/main" val="5180615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AC8A74-732A-C126-51D8-A4AFF51B8B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757D33-00DF-8389-3B5F-39BFAD51087A}"/>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CLEAR EYES, CLEAR HEARTS, CAN’T LOSE</a:t>
            </a:r>
          </a:p>
        </p:txBody>
      </p:sp>
      <p:sp>
        <p:nvSpPr>
          <p:cNvPr id="3" name="Text Placeholder 2">
            <a:extLst>
              <a:ext uri="{FF2B5EF4-FFF2-40B4-BE49-F238E27FC236}">
                <a16:creationId xmlns:a16="http://schemas.microsoft.com/office/drawing/2014/main" id="{370964B0-606F-9EB8-2F75-7FD4B776AC87}"/>
              </a:ext>
            </a:extLst>
          </p:cNvPr>
          <p:cNvSpPr>
            <a:spLocks noGrp="1"/>
          </p:cNvSpPr>
          <p:nvPr>
            <p:ph type="body" idx="1"/>
          </p:nvPr>
        </p:nvSpPr>
        <p:spPr/>
        <p:txBody>
          <a:bodyPr/>
          <a:lstStyle/>
          <a:p>
            <a:r>
              <a:rPr lang="en-US" dirty="0">
                <a:latin typeface="Inter" panose="02000503000000020004" pitchFamily="2" charset="0"/>
                <a:ea typeface="Inter" panose="02000503000000020004" pitchFamily="2" charset="0"/>
              </a:rPr>
              <a:t>Thank you</a:t>
            </a:r>
          </a:p>
        </p:txBody>
      </p:sp>
    </p:spTree>
    <p:extLst>
      <p:ext uri="{BB962C8B-B14F-4D97-AF65-F5344CB8AC3E}">
        <p14:creationId xmlns:p14="http://schemas.microsoft.com/office/powerpoint/2010/main" val="34430574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0A9375-01B8-C054-E001-EDC9CAF8D07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3F83192-5DF9-FF58-DBE2-74BD9CF30ECE}"/>
              </a:ext>
            </a:extLst>
          </p:cNvPr>
          <p:cNvSpPr txBox="1"/>
          <p:nvPr/>
        </p:nvSpPr>
        <p:spPr>
          <a:xfrm>
            <a:off x="-420912" y="-1647014"/>
            <a:ext cx="12192000" cy="6858000"/>
          </a:xfrm>
          <a:prstGeom prst="rect">
            <a:avLst/>
          </a:prstGeom>
          <a:noFill/>
        </p:spPr>
        <p:txBody>
          <a:bodyPr wrap="none" rtlCol="0">
            <a:noAutofit/>
          </a:bodyPr>
          <a:lstStyle/>
          <a:p>
            <a:pPr algn="ctr"/>
            <a:r>
              <a:rPr lang="en-US" sz="44000" spc="-2800" dirty="0">
                <a:latin typeface="Courier New" panose="02070309020205020404" pitchFamily="49" charset="0"/>
                <a:cs typeface="Courier New" panose="02070309020205020404" pitchFamily="49" charset="0"/>
              </a:rPr>
              <a:t>CALL</a:t>
            </a:r>
          </a:p>
        </p:txBody>
      </p:sp>
      <p:sp>
        <p:nvSpPr>
          <p:cNvPr id="4" name="TextBox 3">
            <a:extLst>
              <a:ext uri="{FF2B5EF4-FFF2-40B4-BE49-F238E27FC236}">
                <a16:creationId xmlns:a16="http://schemas.microsoft.com/office/drawing/2014/main" id="{FBB1961E-FD42-5E68-EF02-DC74D4482CD3}"/>
              </a:ext>
            </a:extLst>
          </p:cNvPr>
          <p:cNvSpPr txBox="1"/>
          <p:nvPr/>
        </p:nvSpPr>
        <p:spPr>
          <a:xfrm>
            <a:off x="-159658" y="1706708"/>
            <a:ext cx="12192000" cy="6863417"/>
          </a:xfrm>
          <a:prstGeom prst="rect">
            <a:avLst/>
          </a:prstGeom>
          <a:noFill/>
        </p:spPr>
        <p:txBody>
          <a:bodyPr wrap="square" anchor="ctr">
            <a:spAutoFit/>
          </a:bodyPr>
          <a:lstStyle/>
          <a:p>
            <a:pPr algn="r"/>
            <a:r>
              <a:rPr lang="en-US" sz="44000" spc="-2800" dirty="0">
                <a:latin typeface="Courier New" panose="02070309020205020404" pitchFamily="49" charset="0"/>
                <a:cs typeface="Courier New" panose="02070309020205020404" pitchFamily="49" charset="0"/>
              </a:rPr>
              <a:t>BACK</a:t>
            </a:r>
          </a:p>
        </p:txBody>
      </p:sp>
    </p:spTree>
    <p:extLst>
      <p:ext uri="{BB962C8B-B14F-4D97-AF65-F5344CB8AC3E}">
        <p14:creationId xmlns:p14="http://schemas.microsoft.com/office/powerpoint/2010/main" val="361971901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CB137-FDE3-5C6D-9080-1C8D2B85F3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52BBC8-7D95-C8FD-148E-E9FAC6F5BF50}"/>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AGENDA</a:t>
            </a:r>
          </a:p>
        </p:txBody>
      </p:sp>
      <p:sp>
        <p:nvSpPr>
          <p:cNvPr id="3" name="Content Placeholder 2">
            <a:extLst>
              <a:ext uri="{FF2B5EF4-FFF2-40B4-BE49-F238E27FC236}">
                <a16:creationId xmlns:a16="http://schemas.microsoft.com/office/drawing/2014/main" id="{B546366A-C4BD-4FB3-C4B4-031AF6A43C85}"/>
              </a:ext>
            </a:extLst>
          </p:cNvPr>
          <p:cNvSpPr>
            <a:spLocks noGrp="1"/>
          </p:cNvSpPr>
          <p:nvPr>
            <p:ph idx="1"/>
          </p:nvPr>
        </p:nvSpPr>
        <p:spPr>
          <a:xfrm>
            <a:off x="838200" y="1825625"/>
            <a:ext cx="5141686" cy="4351338"/>
          </a:xfrm>
        </p:spPr>
        <p:txBody>
          <a:bodyPr/>
          <a:lstStyle/>
          <a:p>
            <a:pPr marL="0" indent="0" algn="ctr">
              <a:buNone/>
            </a:pPr>
            <a:r>
              <a:rPr lang="en-US" u="sng" dirty="0">
                <a:latin typeface="Inter" panose="02000503000000020004" pitchFamily="2" charset="0"/>
                <a:ea typeface="Inter" panose="02000503000000020004" pitchFamily="2" charset="0"/>
              </a:rPr>
              <a:t>Presentation Time</a:t>
            </a:r>
          </a:p>
          <a:p>
            <a:r>
              <a:rPr lang="en-US" dirty="0">
                <a:latin typeface="Inter" panose="02000503000000020004" pitchFamily="2" charset="0"/>
                <a:ea typeface="Inter" panose="02000503000000020004" pitchFamily="2" charset="0"/>
              </a:rPr>
              <a:t>Background</a:t>
            </a:r>
          </a:p>
          <a:p>
            <a:r>
              <a:rPr lang="en-US" dirty="0">
                <a:latin typeface="Inter" panose="02000503000000020004" pitchFamily="2" charset="0"/>
                <a:ea typeface="Inter" panose="02000503000000020004" pitchFamily="2" charset="0"/>
              </a:rPr>
              <a:t>Team Dynamics</a:t>
            </a:r>
          </a:p>
          <a:p>
            <a:r>
              <a:rPr lang="en-US" dirty="0">
                <a:latin typeface="Inter" panose="02000503000000020004" pitchFamily="2" charset="0"/>
                <a:ea typeface="Inter" panose="02000503000000020004" pitchFamily="2" charset="0"/>
              </a:rPr>
              <a:t>Production Timeline</a:t>
            </a:r>
          </a:p>
          <a:p>
            <a:r>
              <a:rPr lang="en-US" dirty="0">
                <a:latin typeface="Inter" panose="02000503000000020004" pitchFamily="2" charset="0"/>
                <a:ea typeface="Inter" panose="02000503000000020004" pitchFamily="2" charset="0"/>
              </a:rPr>
              <a:t>Parameters &amp; Constraints</a:t>
            </a:r>
          </a:p>
          <a:p>
            <a:r>
              <a:rPr lang="en-US" dirty="0">
                <a:latin typeface="Inter" panose="02000503000000020004" pitchFamily="2" charset="0"/>
                <a:ea typeface="Inter" panose="02000503000000020004" pitchFamily="2" charset="0"/>
              </a:rPr>
              <a:t>Stuff We Gotta Do</a:t>
            </a:r>
          </a:p>
        </p:txBody>
      </p:sp>
      <p:sp>
        <p:nvSpPr>
          <p:cNvPr id="4" name="Content Placeholder 2">
            <a:extLst>
              <a:ext uri="{FF2B5EF4-FFF2-40B4-BE49-F238E27FC236}">
                <a16:creationId xmlns:a16="http://schemas.microsoft.com/office/drawing/2014/main" id="{CF2EFC96-98C9-3A9E-8E40-0CCC7981BB2F}"/>
              </a:ext>
            </a:extLst>
          </p:cNvPr>
          <p:cNvSpPr txBox="1">
            <a:spLocks/>
          </p:cNvSpPr>
          <p:nvPr/>
        </p:nvSpPr>
        <p:spPr>
          <a:xfrm>
            <a:off x="6096000" y="1825625"/>
            <a:ext cx="514168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u="sng" dirty="0">
                <a:latin typeface="Inter" panose="02000503000000020004" pitchFamily="2" charset="0"/>
                <a:ea typeface="Inter" panose="02000503000000020004" pitchFamily="2" charset="0"/>
              </a:rPr>
              <a:t>Discussion Time</a:t>
            </a:r>
          </a:p>
          <a:p>
            <a:r>
              <a:rPr lang="en-US" dirty="0">
                <a:latin typeface="Inter" panose="02000503000000020004" pitchFamily="2" charset="0"/>
                <a:ea typeface="Inter" panose="02000503000000020004" pitchFamily="2" charset="0"/>
              </a:rPr>
              <a:t>Rewrite</a:t>
            </a:r>
          </a:p>
          <a:p>
            <a:r>
              <a:rPr lang="en-US" dirty="0">
                <a:latin typeface="Inter" panose="02000503000000020004" pitchFamily="2" charset="0"/>
                <a:ea typeface="Inter" panose="02000503000000020004" pitchFamily="2" charset="0"/>
              </a:rPr>
              <a:t>Song Arrangements</a:t>
            </a:r>
          </a:p>
          <a:p>
            <a:r>
              <a:rPr lang="en-US" dirty="0">
                <a:latin typeface="Inter" panose="02000503000000020004" pitchFamily="2" charset="0"/>
                <a:ea typeface="Inter" panose="02000503000000020004" pitchFamily="2" charset="0"/>
              </a:rPr>
              <a:t>Casting / Auditions</a:t>
            </a:r>
          </a:p>
          <a:p>
            <a:r>
              <a:rPr lang="en-US" dirty="0">
                <a:latin typeface="Inter" panose="02000503000000020004" pitchFamily="2" charset="0"/>
                <a:ea typeface="Inter" panose="02000503000000020004" pitchFamily="2" charset="0"/>
              </a:rPr>
              <a:t>Production</a:t>
            </a:r>
          </a:p>
          <a:p>
            <a:r>
              <a:rPr lang="en-US" dirty="0">
                <a:latin typeface="Inter" panose="02000503000000020004" pitchFamily="2" charset="0"/>
                <a:ea typeface="Inter" panose="02000503000000020004" pitchFamily="2" charset="0"/>
              </a:rPr>
              <a:t>Additional Crew</a:t>
            </a:r>
          </a:p>
          <a:p>
            <a:r>
              <a:rPr lang="en-US" dirty="0">
                <a:latin typeface="Inter" panose="02000503000000020004" pitchFamily="2" charset="0"/>
                <a:ea typeface="Inter" panose="02000503000000020004" pitchFamily="2" charset="0"/>
              </a:rPr>
              <a:t>Scheduling</a:t>
            </a:r>
          </a:p>
        </p:txBody>
      </p:sp>
    </p:spTree>
    <p:extLst>
      <p:ext uri="{BB962C8B-B14F-4D97-AF65-F5344CB8AC3E}">
        <p14:creationId xmlns:p14="http://schemas.microsoft.com/office/powerpoint/2010/main" val="799475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3" end="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0F898B-C9DD-A530-BA9F-FFDFF1A9CC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275B3A-418C-C26E-0A19-9954D9F011DE}"/>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CALLBACK BACKGROUND</a:t>
            </a:r>
          </a:p>
        </p:txBody>
      </p:sp>
      <p:sp>
        <p:nvSpPr>
          <p:cNvPr id="3" name="Content Placeholder 2">
            <a:extLst>
              <a:ext uri="{FF2B5EF4-FFF2-40B4-BE49-F238E27FC236}">
                <a16:creationId xmlns:a16="http://schemas.microsoft.com/office/drawing/2014/main" id="{41C84BFB-924D-FDF2-1275-3E6E1471972F}"/>
              </a:ext>
            </a:extLst>
          </p:cNvPr>
          <p:cNvSpPr>
            <a:spLocks noGrp="1"/>
          </p:cNvSpPr>
          <p:nvPr>
            <p:ph idx="1"/>
          </p:nvPr>
        </p:nvSpPr>
        <p:spPr/>
        <p:txBody>
          <a:bodyPr/>
          <a:lstStyle/>
          <a:p>
            <a:r>
              <a:rPr lang="en-US" dirty="0">
                <a:latin typeface="Inter" panose="02000503000000020004" pitchFamily="2" charset="0"/>
                <a:ea typeface="Inter" panose="02000503000000020004" pitchFamily="2" charset="0"/>
              </a:rPr>
              <a:t>I have been writing this musical since age 12</a:t>
            </a:r>
          </a:p>
          <a:p>
            <a:r>
              <a:rPr lang="en-US" dirty="0">
                <a:latin typeface="Inter" panose="02000503000000020004" pitchFamily="2" charset="0"/>
                <a:ea typeface="Inter" panose="02000503000000020004" pitchFamily="2" charset="0"/>
              </a:rPr>
              <a:t>That’s not literally true</a:t>
            </a:r>
          </a:p>
          <a:p>
            <a:r>
              <a:rPr lang="en-US" dirty="0">
                <a:latin typeface="Inter" panose="02000503000000020004" pitchFamily="2" charset="0"/>
                <a:ea typeface="Inter" panose="02000503000000020004" pitchFamily="2" charset="0"/>
              </a:rPr>
              <a:t>What is true is that every song and story I have ever written has led directly to this moment</a:t>
            </a:r>
          </a:p>
          <a:p>
            <a:r>
              <a:rPr lang="en-US" dirty="0">
                <a:latin typeface="Inter" panose="02000503000000020004" pitchFamily="2" charset="0"/>
                <a:ea typeface="Inter" panose="02000503000000020004" pitchFamily="2" charset="0"/>
              </a:rPr>
              <a:t>This show is me</a:t>
            </a:r>
          </a:p>
          <a:p>
            <a:r>
              <a:rPr lang="en-US" dirty="0">
                <a:latin typeface="Inter" panose="02000503000000020004" pitchFamily="2" charset="0"/>
                <a:ea typeface="Inter" panose="02000503000000020004" pitchFamily="2" charset="0"/>
              </a:rPr>
              <a:t>This show is my life’s work</a:t>
            </a:r>
          </a:p>
        </p:txBody>
      </p:sp>
    </p:spTree>
    <p:extLst>
      <p:ext uri="{BB962C8B-B14F-4D97-AF65-F5344CB8AC3E}">
        <p14:creationId xmlns:p14="http://schemas.microsoft.com/office/powerpoint/2010/main" val="104182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0E1E3E-BA7A-A527-B267-EB030CC113A0}"/>
            </a:ext>
          </a:extLst>
        </p:cNvPr>
        <p:cNvGrpSpPr/>
        <p:nvPr/>
      </p:nvGrpSpPr>
      <p:grpSpPr>
        <a:xfrm>
          <a:off x="0" y="0"/>
          <a:ext cx="0" cy="0"/>
          <a:chOff x="0" y="0"/>
          <a:chExt cx="0" cy="0"/>
        </a:xfrm>
      </p:grpSpPr>
      <p:sp>
        <p:nvSpPr>
          <p:cNvPr id="9" name="Rectangle 8">
            <a:extLst>
              <a:ext uri="{FF2B5EF4-FFF2-40B4-BE49-F238E27FC236}">
                <a16:creationId xmlns:a16="http://schemas.microsoft.com/office/drawing/2014/main" id="{41EED244-106A-CD6C-A425-E88B0F6B7FC9}"/>
              </a:ext>
            </a:extLst>
          </p:cNvPr>
          <p:cNvSpPr/>
          <p:nvPr/>
        </p:nvSpPr>
        <p:spPr>
          <a:xfrm>
            <a:off x="6451600" y="1825625"/>
            <a:ext cx="1384300" cy="434975"/>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9CD334D-52A5-9E0C-A75D-CD35EF9A52F6}"/>
              </a:ext>
            </a:extLst>
          </p:cNvPr>
          <p:cNvSpPr/>
          <p:nvPr/>
        </p:nvSpPr>
        <p:spPr>
          <a:xfrm>
            <a:off x="5067300" y="1825625"/>
            <a:ext cx="1384300" cy="434975"/>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9AFDA5-5271-5D70-5864-9D914FFC17E7}"/>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THE SHOW</a:t>
            </a:r>
          </a:p>
        </p:txBody>
      </p:sp>
      <p:sp>
        <p:nvSpPr>
          <p:cNvPr id="3" name="Content Placeholder 2">
            <a:extLst>
              <a:ext uri="{FF2B5EF4-FFF2-40B4-BE49-F238E27FC236}">
                <a16:creationId xmlns:a16="http://schemas.microsoft.com/office/drawing/2014/main" id="{A2F8171F-A90B-3C4D-DE54-B3BA5430A323}"/>
              </a:ext>
            </a:extLst>
          </p:cNvPr>
          <p:cNvSpPr>
            <a:spLocks noGrp="1"/>
          </p:cNvSpPr>
          <p:nvPr>
            <p:ph idx="1"/>
          </p:nvPr>
        </p:nvSpPr>
        <p:spPr>
          <a:xfrm>
            <a:off x="838200" y="1795979"/>
            <a:ext cx="10515600" cy="4351338"/>
          </a:xfrm>
        </p:spPr>
        <p:txBody>
          <a:bodyPr/>
          <a:lstStyle/>
          <a:p>
            <a:pPr marL="0" indent="0">
              <a:buNone/>
            </a:pPr>
            <a:r>
              <a:rPr lang="en-US" dirty="0">
                <a:latin typeface="Inter" panose="02000503000000020004" pitchFamily="2" charset="0"/>
                <a:ea typeface="Inter" panose="02000503000000020004" pitchFamily="2" charset="0"/>
              </a:rPr>
              <a:t>CALLBACK is an original comedy musical.</a:t>
            </a:r>
          </a:p>
          <a:p>
            <a:pPr marL="0" indent="0">
              <a:buNone/>
            </a:pPr>
            <a:endParaRPr lang="en-US" dirty="0">
              <a:latin typeface="Inter" panose="02000503000000020004" pitchFamily="2" charset="0"/>
              <a:ea typeface="Inter" panose="02000503000000020004" pitchFamily="2" charset="0"/>
            </a:endParaRPr>
          </a:p>
          <a:p>
            <a:pPr marL="0" indent="0">
              <a:buNone/>
            </a:pPr>
            <a:r>
              <a:rPr lang="en-US" i="1" dirty="0">
                <a:latin typeface="Inter" panose="02000503000000020004" pitchFamily="2" charset="0"/>
                <a:ea typeface="Inter" panose="02000503000000020004" pitchFamily="2" charset="0"/>
              </a:rPr>
              <a:t>An aspiring comedian gets the opportunity of a lifetime when a streaming service holds local auditions.</a:t>
            </a:r>
          </a:p>
          <a:p>
            <a:pPr marL="0" indent="0">
              <a:buNone/>
            </a:pPr>
            <a:endParaRPr lang="en-US" i="1"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This show is about wanting to put your exact full self on display and be seen, understood, and loved for who you are</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alt titles include - </a:t>
            </a:r>
            <a:r>
              <a:rPr lang="en-US" b="1" dirty="0">
                <a:latin typeface="Inter" panose="02000503000000020004" pitchFamily="2" charset="0"/>
                <a:ea typeface="Inter" panose="02000503000000020004" pitchFamily="2" charset="0"/>
              </a:rPr>
              <a:t>Live, Laugh, Love: The Musical</a:t>
            </a:r>
          </a:p>
        </p:txBody>
      </p:sp>
      <p:sp>
        <p:nvSpPr>
          <p:cNvPr id="8" name="TextBox 7">
            <a:extLst>
              <a:ext uri="{FF2B5EF4-FFF2-40B4-BE49-F238E27FC236}">
                <a16:creationId xmlns:a16="http://schemas.microsoft.com/office/drawing/2014/main" id="{A1E8FF23-4388-3739-34FF-AA3ED9F69160}"/>
              </a:ext>
            </a:extLst>
          </p:cNvPr>
          <p:cNvSpPr txBox="1"/>
          <p:nvPr/>
        </p:nvSpPr>
        <p:spPr>
          <a:xfrm>
            <a:off x="4322769" y="1321356"/>
            <a:ext cx="2263761" cy="369332"/>
          </a:xfrm>
          <a:prstGeom prst="rect">
            <a:avLst/>
          </a:prstGeom>
          <a:noFill/>
        </p:spPr>
        <p:txBody>
          <a:bodyPr wrap="none" rtlCol="0">
            <a:spAutoFit/>
          </a:bodyPr>
          <a:lstStyle/>
          <a:p>
            <a:r>
              <a:rPr lang="en-US" dirty="0">
                <a:solidFill>
                  <a:schemeClr val="tx1">
                    <a:lumMod val="50000"/>
                    <a:lumOff val="50000"/>
                  </a:schemeClr>
                </a:solidFill>
                <a:latin typeface="Inter" panose="02000503000000020004" pitchFamily="2" charset="0"/>
                <a:ea typeface="Inter" panose="02000503000000020004" pitchFamily="2" charset="0"/>
              </a:rPr>
              <a:t>adjective, not noun</a:t>
            </a:r>
          </a:p>
        </p:txBody>
      </p:sp>
      <p:cxnSp>
        <p:nvCxnSpPr>
          <p:cNvPr id="11" name="Straight Arrow Connector 10">
            <a:extLst>
              <a:ext uri="{FF2B5EF4-FFF2-40B4-BE49-F238E27FC236}">
                <a16:creationId xmlns:a16="http://schemas.microsoft.com/office/drawing/2014/main" id="{52B00331-97FA-6167-3BA5-623DFFFA0E42}"/>
              </a:ext>
            </a:extLst>
          </p:cNvPr>
          <p:cNvCxnSpPr>
            <a:stCxn id="8" idx="2"/>
          </p:cNvCxnSpPr>
          <p:nvPr/>
        </p:nvCxnSpPr>
        <p:spPr>
          <a:xfrm>
            <a:off x="5454650" y="1690688"/>
            <a:ext cx="304800" cy="134937"/>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6C378F4F-86CA-FD82-8A7F-AA0596FBFCE3}"/>
              </a:ext>
            </a:extLst>
          </p:cNvPr>
          <p:cNvSpPr txBox="1"/>
          <p:nvPr/>
        </p:nvSpPr>
        <p:spPr>
          <a:xfrm>
            <a:off x="7078669" y="1136690"/>
            <a:ext cx="2262158" cy="369332"/>
          </a:xfrm>
          <a:prstGeom prst="rect">
            <a:avLst/>
          </a:prstGeom>
          <a:noFill/>
        </p:spPr>
        <p:txBody>
          <a:bodyPr wrap="none" rtlCol="0">
            <a:spAutoFit/>
          </a:bodyPr>
          <a:lstStyle/>
          <a:p>
            <a:r>
              <a:rPr lang="en-US" dirty="0">
                <a:solidFill>
                  <a:schemeClr val="tx1">
                    <a:lumMod val="50000"/>
                    <a:lumOff val="50000"/>
                  </a:schemeClr>
                </a:solidFill>
                <a:latin typeface="Inter" panose="02000503000000020004" pitchFamily="2" charset="0"/>
                <a:ea typeface="Inter" panose="02000503000000020004" pitchFamily="2" charset="0"/>
              </a:rPr>
              <a:t>adjective, not noun</a:t>
            </a:r>
          </a:p>
        </p:txBody>
      </p:sp>
      <p:cxnSp>
        <p:nvCxnSpPr>
          <p:cNvPr id="13" name="Straight Arrow Connector 12">
            <a:extLst>
              <a:ext uri="{FF2B5EF4-FFF2-40B4-BE49-F238E27FC236}">
                <a16:creationId xmlns:a16="http://schemas.microsoft.com/office/drawing/2014/main" id="{AAF59ADE-1EAD-5D2F-7D5C-6983064276FA}"/>
              </a:ext>
            </a:extLst>
          </p:cNvPr>
          <p:cNvCxnSpPr>
            <a:cxnSpLocks/>
            <a:stCxn id="12" idx="2"/>
            <a:endCxn id="9" idx="0"/>
          </p:cNvCxnSpPr>
          <p:nvPr/>
        </p:nvCxnSpPr>
        <p:spPr>
          <a:xfrm flipH="1">
            <a:off x="7143750" y="1506022"/>
            <a:ext cx="1065998" cy="319603"/>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13979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3" grpId="0" uiExpand="1" build="p"/>
      <p:bldP spid="8"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050" name="Picture 2" descr="I Think About the 'Live Más' Moment From 'Ink Master' a Lot">
            <a:extLst>
              <a:ext uri="{FF2B5EF4-FFF2-40B4-BE49-F238E27FC236}">
                <a16:creationId xmlns:a16="http://schemas.microsoft.com/office/drawing/2014/main" id="{9EFBD97B-4FEC-A518-82F4-B34FE37C1EF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814"/>
          <a:stretch/>
        </p:blipFill>
        <p:spPr bwMode="auto">
          <a:xfrm>
            <a:off x="3812381" y="0"/>
            <a:ext cx="4567237" cy="65278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D1310F1-859C-4534-ABD7-0B1198A28481}"/>
              </a:ext>
            </a:extLst>
          </p:cNvPr>
          <p:cNvSpPr txBox="1"/>
          <p:nvPr/>
        </p:nvSpPr>
        <p:spPr>
          <a:xfrm>
            <a:off x="5569744" y="2541031"/>
            <a:ext cx="909637" cy="184666"/>
          </a:xfrm>
          <a:prstGeom prst="rect">
            <a:avLst/>
          </a:prstGeom>
          <a:solidFill>
            <a:schemeClr val="tx1"/>
          </a:solidFill>
          <a:ln>
            <a:noFill/>
          </a:ln>
        </p:spPr>
        <p:txBody>
          <a:bodyPr wrap="square" lIns="0" tIns="0" rIns="0" bIns="0" rtlCol="0">
            <a:spAutoFit/>
          </a:bodyPr>
          <a:lstStyle/>
          <a:p>
            <a:pPr algn="r"/>
            <a:r>
              <a:rPr lang="en-US" sz="1200" b="1" dirty="0">
                <a:ln w="6350">
                  <a:noFill/>
                </a:ln>
                <a:solidFill>
                  <a:srgbClr val="FAEBB1"/>
                </a:solidFill>
                <a:latin typeface="Inter" panose="02000503000000020004" pitchFamily="2" charset="0"/>
                <a:ea typeface="Inter" panose="02000503000000020004" pitchFamily="2" charset="0"/>
              </a:rPr>
              <a:t>CALLBACK</a:t>
            </a:r>
          </a:p>
        </p:txBody>
      </p:sp>
      <p:sp>
        <p:nvSpPr>
          <p:cNvPr id="5" name="TextBox 4">
            <a:extLst>
              <a:ext uri="{FF2B5EF4-FFF2-40B4-BE49-F238E27FC236}">
                <a16:creationId xmlns:a16="http://schemas.microsoft.com/office/drawing/2014/main" id="{4D95C7D7-9C70-1CED-9573-7B551D39FDDC}"/>
              </a:ext>
            </a:extLst>
          </p:cNvPr>
          <p:cNvSpPr txBox="1"/>
          <p:nvPr/>
        </p:nvSpPr>
        <p:spPr>
          <a:xfrm>
            <a:off x="6881021" y="2531505"/>
            <a:ext cx="567530" cy="184666"/>
          </a:xfrm>
          <a:prstGeom prst="rect">
            <a:avLst/>
          </a:prstGeom>
          <a:solidFill>
            <a:schemeClr val="tx1"/>
          </a:solidFill>
          <a:ln>
            <a:noFill/>
          </a:ln>
        </p:spPr>
        <p:txBody>
          <a:bodyPr wrap="square" lIns="0" tIns="0" rIns="0" bIns="0" rtlCol="0">
            <a:spAutoFit/>
          </a:bodyPr>
          <a:lstStyle/>
          <a:p>
            <a:r>
              <a:rPr lang="en-US" sz="1200" b="1" dirty="0">
                <a:ln w="6350">
                  <a:noFill/>
                </a:ln>
                <a:solidFill>
                  <a:srgbClr val="FAEBB1"/>
                </a:solidFill>
                <a:latin typeface="Inter" panose="02000503000000020004" pitchFamily="2" charset="0"/>
                <a:ea typeface="Inter" panose="02000503000000020004" pitchFamily="2" charset="0"/>
              </a:rPr>
              <a:t>SHOW</a:t>
            </a:r>
          </a:p>
        </p:txBody>
      </p:sp>
      <p:sp>
        <p:nvSpPr>
          <p:cNvPr id="6" name="TextBox 5">
            <a:extLst>
              <a:ext uri="{FF2B5EF4-FFF2-40B4-BE49-F238E27FC236}">
                <a16:creationId xmlns:a16="http://schemas.microsoft.com/office/drawing/2014/main" id="{69037A45-C83E-62CC-1669-4436D82339F2}"/>
              </a:ext>
            </a:extLst>
          </p:cNvPr>
          <p:cNvSpPr txBox="1"/>
          <p:nvPr/>
        </p:nvSpPr>
        <p:spPr>
          <a:xfrm>
            <a:off x="7332463" y="2725697"/>
            <a:ext cx="2462612" cy="184666"/>
          </a:xfrm>
          <a:prstGeom prst="rect">
            <a:avLst/>
          </a:prstGeom>
          <a:solidFill>
            <a:schemeClr val="tx1"/>
          </a:solidFill>
          <a:ln>
            <a:noFill/>
          </a:ln>
        </p:spPr>
        <p:txBody>
          <a:bodyPr wrap="square" lIns="0" tIns="0" rIns="0" bIns="0" rtlCol="0">
            <a:spAutoFit/>
          </a:bodyPr>
          <a:lstStyle/>
          <a:p>
            <a:r>
              <a:rPr lang="en-US" sz="1200" b="1" dirty="0">
                <a:ln w="6350">
                  <a:noFill/>
                </a:ln>
                <a:solidFill>
                  <a:srgbClr val="FAEBB1"/>
                </a:solidFill>
                <a:latin typeface="Inter" panose="02000503000000020004" pitchFamily="2" charset="0"/>
                <a:ea typeface="Inter" panose="02000503000000020004" pitchFamily="2" charset="0"/>
              </a:rPr>
              <a:t>AND LAUGHING AND LOVING</a:t>
            </a:r>
          </a:p>
        </p:txBody>
      </p:sp>
      <p:sp>
        <p:nvSpPr>
          <p:cNvPr id="7" name="TextBox 6">
            <a:extLst>
              <a:ext uri="{FF2B5EF4-FFF2-40B4-BE49-F238E27FC236}">
                <a16:creationId xmlns:a16="http://schemas.microsoft.com/office/drawing/2014/main" id="{0A0D3885-3E9D-2953-1B83-8EFCA577C069}"/>
              </a:ext>
            </a:extLst>
          </p:cNvPr>
          <p:cNvSpPr txBox="1"/>
          <p:nvPr/>
        </p:nvSpPr>
        <p:spPr>
          <a:xfrm>
            <a:off x="6329180" y="6132810"/>
            <a:ext cx="426427" cy="276999"/>
          </a:xfrm>
          <a:prstGeom prst="rect">
            <a:avLst/>
          </a:prstGeom>
          <a:solidFill>
            <a:schemeClr val="tx1"/>
          </a:solidFill>
          <a:ln>
            <a:noFill/>
          </a:ln>
        </p:spPr>
        <p:txBody>
          <a:bodyPr wrap="square" lIns="0" tIns="0" rIns="0" bIns="0" rtlCol="0">
            <a:spAutoFit/>
          </a:bodyPr>
          <a:lstStyle/>
          <a:p>
            <a:r>
              <a:rPr lang="en-US" sz="900" b="1" dirty="0">
                <a:ln w="6350">
                  <a:noFill/>
                </a:ln>
                <a:solidFill>
                  <a:srgbClr val="FAEBB1"/>
                </a:solidFill>
                <a:latin typeface="Inter" panose="02000503000000020004" pitchFamily="2" charset="0"/>
                <a:ea typeface="Inter" panose="02000503000000020004" pitchFamily="2" charset="0"/>
              </a:rPr>
              <a:t>LAUGH LOVE</a:t>
            </a:r>
          </a:p>
        </p:txBody>
      </p:sp>
    </p:spTree>
    <p:extLst>
      <p:ext uri="{BB962C8B-B14F-4D97-AF65-F5344CB8AC3E}">
        <p14:creationId xmlns:p14="http://schemas.microsoft.com/office/powerpoint/2010/main" val="246936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9095C8-4EE1-29AB-5EFE-1377D8225D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E6A445-5D93-75AB-1510-287A1F5A25BF}"/>
              </a:ext>
            </a:extLst>
          </p:cNvPr>
          <p:cNvSpPr>
            <a:spLocks noGrp="1"/>
          </p:cNvSpPr>
          <p:nvPr>
            <p:ph type="title"/>
          </p:nvPr>
        </p:nvSpPr>
        <p:spPr/>
        <p:txBody>
          <a:bodyPr/>
          <a:lstStyle/>
          <a:p>
            <a:r>
              <a:rPr lang="en-US" b="1" dirty="0">
                <a:latin typeface="Courier New" panose="02070309020205020404" pitchFamily="49" charset="0"/>
                <a:cs typeface="Courier New" panose="02070309020205020404" pitchFamily="49" charset="0"/>
              </a:rPr>
              <a:t>THE SHOW</a:t>
            </a:r>
          </a:p>
        </p:txBody>
      </p:sp>
      <p:sp>
        <p:nvSpPr>
          <p:cNvPr id="3" name="Content Placeholder 2">
            <a:extLst>
              <a:ext uri="{FF2B5EF4-FFF2-40B4-BE49-F238E27FC236}">
                <a16:creationId xmlns:a16="http://schemas.microsoft.com/office/drawing/2014/main" id="{CF302774-373D-3A1B-A277-62D11F838909}"/>
              </a:ext>
            </a:extLst>
          </p:cNvPr>
          <p:cNvSpPr>
            <a:spLocks noGrp="1"/>
          </p:cNvSpPr>
          <p:nvPr>
            <p:ph idx="1"/>
          </p:nvPr>
        </p:nvSpPr>
        <p:spPr>
          <a:xfrm>
            <a:off x="838199" y="1863725"/>
            <a:ext cx="10842523" cy="4351338"/>
          </a:xfrm>
        </p:spPr>
        <p:txBody>
          <a:bodyPr>
            <a:normAutofit/>
          </a:bodyPr>
          <a:lstStyle/>
          <a:p>
            <a:pPr marL="0" indent="0">
              <a:buNone/>
            </a:pPr>
            <a:r>
              <a:rPr lang="en-US" dirty="0">
                <a:latin typeface="Inter" panose="02000503000000020004" pitchFamily="2" charset="0"/>
                <a:ea typeface="Inter" panose="02000503000000020004" pitchFamily="2" charset="0"/>
              </a:rPr>
              <a:t>CALLBACK isn’t a </a:t>
            </a:r>
            <a:r>
              <a:rPr lang="en-US" b="1" dirty="0">
                <a:latin typeface="Inter" panose="02000503000000020004" pitchFamily="2" charset="0"/>
                <a:ea typeface="Inter" panose="02000503000000020004" pitchFamily="2" charset="0"/>
              </a:rPr>
              <a:t>M</a:t>
            </a:r>
            <a:r>
              <a:rPr lang="en-US" dirty="0">
                <a:latin typeface="Inter" panose="02000503000000020004" pitchFamily="2" charset="0"/>
                <a:ea typeface="Inter" panose="02000503000000020004" pitchFamily="2" charset="0"/>
              </a:rPr>
              <a:t>usical – it’s a play with songs.</a:t>
            </a:r>
          </a:p>
          <a:p>
            <a:pPr marL="0" indent="0">
              <a:buNone/>
            </a:pPr>
            <a:endParaRPr lang="en-US" b="1"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Actually, it’s not really that either – it’s an album with acting.</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At the end of the day, what I am most is a songwriter. This is not </a:t>
            </a:r>
            <a:r>
              <a:rPr lang="en-US" i="1" dirty="0">
                <a:latin typeface="Inter" panose="02000503000000020004" pitchFamily="2" charset="0"/>
                <a:ea typeface="Inter" panose="02000503000000020004" pitchFamily="2" charset="0"/>
              </a:rPr>
              <a:t>a</a:t>
            </a:r>
            <a:r>
              <a:rPr lang="en-US" dirty="0">
                <a:latin typeface="Inter" panose="02000503000000020004" pitchFamily="2" charset="0"/>
                <a:ea typeface="Inter" panose="02000503000000020004" pitchFamily="2" charset="0"/>
              </a:rPr>
              <a:t> musical – it is music.</a:t>
            </a:r>
          </a:p>
          <a:p>
            <a:pPr marL="0" indent="0">
              <a:buNone/>
            </a:pPr>
            <a:endParaRPr lang="en-US" dirty="0">
              <a:latin typeface="Inter" panose="02000503000000020004" pitchFamily="2" charset="0"/>
              <a:ea typeface="Inter" panose="02000503000000020004" pitchFamily="2" charset="0"/>
            </a:endParaRPr>
          </a:p>
          <a:p>
            <a:pPr marL="0" indent="0">
              <a:buNone/>
            </a:pPr>
            <a:r>
              <a:rPr lang="en-US" dirty="0">
                <a:latin typeface="Inter" panose="02000503000000020004" pitchFamily="2" charset="0"/>
                <a:ea typeface="Inter" panose="02000503000000020004" pitchFamily="2" charset="0"/>
              </a:rPr>
              <a:t>As all things are</a:t>
            </a:r>
          </a:p>
        </p:txBody>
      </p:sp>
    </p:spTree>
    <p:extLst>
      <p:ext uri="{BB962C8B-B14F-4D97-AF65-F5344CB8AC3E}">
        <p14:creationId xmlns:p14="http://schemas.microsoft.com/office/powerpoint/2010/main" val="1241039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732</TotalTime>
  <Words>1790</Words>
  <Application>Microsoft Office PowerPoint</Application>
  <PresentationFormat>Widescreen</PresentationFormat>
  <Paragraphs>319</Paragraphs>
  <Slides>47</Slides>
  <Notes>1</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Aptos</vt:lpstr>
      <vt:lpstr>Aptos Display</vt:lpstr>
      <vt:lpstr>Arial</vt:lpstr>
      <vt:lpstr>Courier New</vt:lpstr>
      <vt:lpstr>Inter</vt:lpstr>
      <vt:lpstr>Wingdings</vt:lpstr>
      <vt:lpstr>Office Theme</vt:lpstr>
      <vt:lpstr>PowerPoint Presentation</vt:lpstr>
      <vt:lpstr>PowerPoint Presentation</vt:lpstr>
      <vt:lpstr>PowerPoint Presentation</vt:lpstr>
      <vt:lpstr>PowerPoint Presentation</vt:lpstr>
      <vt:lpstr>AGENDA</vt:lpstr>
      <vt:lpstr>CALLBACK BACKGROUND</vt:lpstr>
      <vt:lpstr>THE SHOW</vt:lpstr>
      <vt:lpstr>PowerPoint Presentation</vt:lpstr>
      <vt:lpstr>THE SHOW</vt:lpstr>
      <vt:lpstr>PowerPoint Presentation</vt:lpstr>
      <vt:lpstr>INTENDED AUDIENCE IMPACT</vt:lpstr>
      <vt:lpstr>YOU GUYS</vt:lpstr>
      <vt:lpstr>YOU GUYS: CORE TEAM</vt:lpstr>
      <vt:lpstr>YOU GUYS: CORE TEAM</vt:lpstr>
      <vt:lpstr>PowerPoint Presentation</vt:lpstr>
      <vt:lpstr>YOU GUYS: CORE TEAM</vt:lpstr>
      <vt:lpstr>YOU GUYS: CORE TEAM</vt:lpstr>
      <vt:lpstr>MY PRIORITIES</vt:lpstr>
      <vt:lpstr>MY EXPECTATIONS</vt:lpstr>
      <vt:lpstr>MY PHILOSOPHY</vt:lpstr>
      <vt:lpstr>MY PHILOSOPHY CONT’D</vt:lpstr>
      <vt:lpstr>LET’S GET ROCKIN’!</vt:lpstr>
      <vt:lpstr>PRODUCTION TIMELINE</vt:lpstr>
      <vt:lpstr>WHERE DO WE BEGIN</vt:lpstr>
      <vt:lpstr>PARAMETERS &amp; CONSTRAINTS</vt:lpstr>
      <vt:lpstr>BUDGET</vt:lpstr>
      <vt:lpstr>STUFF WE GOTTA DO</vt:lpstr>
      <vt:lpstr>WARDROBE, SET DESIGN, CHOREO</vt:lpstr>
      <vt:lpstr>AUDITIONS &amp; CASTING</vt:lpstr>
      <vt:lpstr>REHEARSAL SCHEDULE</vt:lpstr>
      <vt:lpstr>SONG ARRANGEMENTS</vt:lpstr>
      <vt:lpstr>MARKETING / PROMOTION</vt:lpstr>
      <vt:lpstr>REWRITE</vt:lpstr>
      <vt:lpstr>EXPANDING THE CORE TEAM</vt:lpstr>
      <vt:lpstr>NEXT STEPS</vt:lpstr>
      <vt:lpstr>DISCUSSION TIME</vt:lpstr>
      <vt:lpstr>DISCUSSION ITEMS: REWRITE </vt:lpstr>
      <vt:lpstr>DISCUSSION ITEMS: ARRANGEMENTS</vt:lpstr>
      <vt:lpstr>DISCUSSION ITEMS: PRODUCTION</vt:lpstr>
      <vt:lpstr>DISCUSSION ITEMS: FUNDRAISING</vt:lpstr>
      <vt:lpstr>DISCUSSION ITEMS: ADD’L CREW</vt:lpstr>
      <vt:lpstr>MAIN DISCUSSION: AUDITIONS</vt:lpstr>
      <vt:lpstr>WRT: LET’S SCHEDULE BABY</vt:lpstr>
      <vt:lpstr>IDEAS</vt:lpstr>
      <vt:lpstr>PowerPoint Presentation</vt:lpstr>
      <vt:lpstr>CLEAR EYES, CLEAR HEARTS, CAN’T LOSE</vt:lpstr>
      <vt:lpstr>PowerPoint Presentation</vt:lpstr>
    </vt:vector>
  </TitlesOfParts>
  <Company>Hyland Software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Joseph Maxwell</dc:creator>
  <cp:lastModifiedBy>Joseph Maxwell</cp:lastModifiedBy>
  <cp:revision>26</cp:revision>
  <dcterms:created xsi:type="dcterms:W3CDTF">2025-04-02T14:45:59Z</dcterms:created>
  <dcterms:modified xsi:type="dcterms:W3CDTF">2025-04-23T21:06:54Z</dcterms:modified>
</cp:coreProperties>
</file>

<file path=docProps/thumbnail.jpeg>
</file>